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300" r:id="rId5"/>
    <p:sldId id="301" r:id="rId6"/>
    <p:sldId id="302" r:id="rId7"/>
    <p:sldId id="284" r:id="rId8"/>
    <p:sldId id="304" r:id="rId9"/>
    <p:sldId id="305" r:id="rId10"/>
    <p:sldId id="306" r:id="rId11"/>
    <p:sldId id="258" r:id="rId12"/>
    <p:sldId id="285" r:id="rId13"/>
    <p:sldId id="261" r:id="rId14"/>
    <p:sldId id="262" r:id="rId15"/>
    <p:sldId id="30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4660"/>
  </p:normalViewPr>
  <p:slideViewPr>
    <p:cSldViewPr>
      <p:cViewPr>
        <p:scale>
          <a:sx n="100" d="100"/>
          <a:sy n="100" d="100"/>
        </p:scale>
        <p:origin x="10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2397-A473-4AEB-8557-1BC89AC5F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2ED1F-EF88-41F5-AD96-B63B831EE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5DE6-0C63-4373-BEAB-D831BB2A3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3AA87-B547-4FC7-A0A8-10857CB63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D5A5-F0ED-4083-8640-73B2776D7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AFCB-CA0C-4876-A3C4-D9613750F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D7C53-6F4D-4DFE-9F5C-7A28E84AC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FA21B-58ED-4BB8-9D72-E540C8CD0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258C5-D549-4629-B665-55BCA651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2222-41BE-4CB4-8627-D5E84A53F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E509F-F6CE-4D5F-8D40-7E4FE385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3E34A0F-B053-403C-A04B-F66F44037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over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219200" y="17526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We inspire the future leaders of our hospitality industry.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279525" y="30067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Student Involvement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295400" y="3505200"/>
            <a:ext cx="252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Chapter Scholarships</a:t>
            </a:r>
          </a:p>
        </p:txBody>
      </p:sp>
      <p:pic>
        <p:nvPicPr>
          <p:cNvPr id="22534" name="Picture 12" descr="iStock_000007373879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811338"/>
            <a:ext cx="349885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33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927604B9-D959-E33E-A518-463F1F95F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4" y="4005064"/>
            <a:ext cx="2811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NEWH, Inc. Scholarships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762000" y="1431925"/>
            <a:ext cx="3657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entury Gothic" pitchFamily="34" charset="0"/>
              </a:rPr>
              <a:t>Through the efforts of </a:t>
            </a:r>
          </a:p>
          <a:p>
            <a:r>
              <a:rPr lang="en-US" sz="2000" dirty="0">
                <a:latin typeface="Century Gothic" pitchFamily="34" charset="0"/>
              </a:rPr>
              <a:t>thousands of volunteers in 30 chapters and regional groups with over 6,600 </a:t>
            </a:r>
          </a:p>
          <a:p>
            <a:r>
              <a:rPr lang="en-US" sz="2000" dirty="0">
                <a:latin typeface="Century Gothic" pitchFamily="34" charset="0"/>
              </a:rPr>
              <a:t>worldwide members our</a:t>
            </a:r>
          </a:p>
          <a:p>
            <a:r>
              <a:rPr lang="en-US" sz="2000" dirty="0">
                <a:latin typeface="Century Gothic" pitchFamily="34" charset="0"/>
              </a:rPr>
              <a:t>not-for-profit organization has awarded over $9,500,000 in scholarships to deserving students in the hospitality industry.</a:t>
            </a:r>
            <a:endParaRPr lang="en-US" sz="2000" dirty="0"/>
          </a:p>
        </p:txBody>
      </p:sp>
      <p:pic>
        <p:nvPicPr>
          <p:cNvPr id="23555" name="Picture 11" descr="how do they do it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6096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165725" y="4052888"/>
            <a:ext cx="285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Program Events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181600" y="4551363"/>
            <a:ext cx="3173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Fundraising Events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192713" y="5043488"/>
            <a:ext cx="128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Donations</a:t>
            </a:r>
          </a:p>
        </p:txBody>
      </p:sp>
      <p:pic>
        <p:nvPicPr>
          <p:cNvPr id="23559" name="Picture 16" descr="iStock_000006680981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447800"/>
            <a:ext cx="35782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3429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entury Gothic" pitchFamily="34" charset="0"/>
              </a:rPr>
              <a:t>Architects</a:t>
            </a:r>
          </a:p>
          <a:p>
            <a:pPr algn="ctr"/>
            <a:r>
              <a:rPr lang="en-US" sz="1800">
                <a:latin typeface="Century Gothic" pitchFamily="34" charset="0"/>
              </a:rPr>
              <a:t>Engineers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Interior Designers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Corporate Hospitality</a:t>
            </a:r>
          </a:p>
          <a:p>
            <a:pPr algn="ctr"/>
            <a:r>
              <a:rPr lang="en-US" sz="1800">
                <a:latin typeface="Century Gothic" pitchFamily="34" charset="0"/>
              </a:rPr>
              <a:t>Hospitality Owners/Operators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Hospitality Service Providers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Construction</a:t>
            </a:r>
          </a:p>
          <a:p>
            <a:pPr algn="ctr"/>
            <a:r>
              <a:rPr lang="en-US" sz="1800">
                <a:latin typeface="Century Gothic" pitchFamily="34" charset="0"/>
              </a:rPr>
              <a:t>Purchasing</a:t>
            </a:r>
          </a:p>
          <a:p>
            <a:pPr algn="ctr"/>
            <a:endParaRPr lang="en-US" sz="1800">
              <a:latin typeface="Century Gothic" pitchFamily="34" charset="0"/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419600" y="1828800"/>
            <a:ext cx="38862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entury Gothic" pitchFamily="34" charset="0"/>
              </a:rPr>
              <a:t>Food Service</a:t>
            </a:r>
          </a:p>
          <a:p>
            <a:pPr algn="ctr"/>
            <a:r>
              <a:rPr lang="en-US" sz="1800">
                <a:latin typeface="Century Gothic" pitchFamily="34" charset="0"/>
              </a:rPr>
              <a:t>Educators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Students</a:t>
            </a:r>
          </a:p>
          <a:p>
            <a:pPr algn="ctr"/>
            <a:r>
              <a:rPr lang="en-US" sz="1800">
                <a:latin typeface="Century Gothic" pitchFamily="34" charset="0"/>
              </a:rPr>
              <a:t>Associations/Organizations</a:t>
            </a:r>
          </a:p>
          <a:p>
            <a:pPr algn="ctr"/>
            <a:r>
              <a:rPr lang="en-US" sz="1800">
                <a:latin typeface="Century Gothic" pitchFamily="34" charset="0"/>
              </a:rPr>
              <a:t>Publications</a:t>
            </a:r>
          </a:p>
          <a:p>
            <a:pPr algn="ctr"/>
            <a:r>
              <a:rPr lang="en-US" sz="1800">
                <a:latin typeface="Century Gothic" pitchFamily="34" charset="0"/>
              </a:rPr>
              <a:t>Manufacturers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Manufacturer’s Representatives</a:t>
            </a:r>
          </a:p>
          <a:p>
            <a:pPr>
              <a:spcBef>
                <a:spcPct val="50000"/>
              </a:spcBef>
            </a:pPr>
            <a:endParaRPr lang="en-US" sz="1800">
              <a:latin typeface="Century Gothic" pitchFamily="34" charset="0"/>
            </a:endParaRPr>
          </a:p>
        </p:txBody>
      </p:sp>
      <p:pic>
        <p:nvPicPr>
          <p:cNvPr id="24580" name="Picture 8" descr="who are the people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6858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3" descr="iStock_000000991919Medium_cropp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388" y="4419600"/>
            <a:ext cx="91963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10"/>
          <p:cNvSpPr txBox="1">
            <a:spLocks noChangeArrowheads="1"/>
          </p:cNvSpPr>
          <p:nvPr/>
        </p:nvSpPr>
        <p:spPr bwMode="auto">
          <a:xfrm>
            <a:off x="3810000" y="2057400"/>
            <a:ext cx="381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Gothic" pitchFamily="34" charset="0"/>
              </a:rPr>
              <a:t>Hotels/Resorts</a:t>
            </a:r>
          </a:p>
          <a:p>
            <a:r>
              <a:rPr lang="en-US" dirty="0">
                <a:latin typeface="Century Gothic" pitchFamily="34" charset="0"/>
              </a:rPr>
              <a:t>Vacation Ownership</a:t>
            </a:r>
          </a:p>
          <a:p>
            <a:r>
              <a:rPr lang="en-US" dirty="0">
                <a:latin typeface="Century Gothic" pitchFamily="34" charset="0"/>
              </a:rPr>
              <a:t>Restaurants</a:t>
            </a:r>
          </a:p>
          <a:p>
            <a:r>
              <a:rPr lang="en-US" dirty="0">
                <a:latin typeface="Century Gothic" pitchFamily="34" charset="0"/>
              </a:rPr>
              <a:t>Senior Living</a:t>
            </a:r>
          </a:p>
        </p:txBody>
      </p:sp>
      <p:pic>
        <p:nvPicPr>
          <p:cNvPr id="25603" name="Picture 12" descr="markets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8382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4" descr="iStock_000001865624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828800"/>
            <a:ext cx="2136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6" descr="iStock_000005181246Med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114800"/>
            <a:ext cx="2590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3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33400" y="15240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entury Gothic" pitchFamily="34" charset="0"/>
              </a:rPr>
              <a:t>Attend events at any of the 30 chapter and regional </a:t>
            </a:r>
            <a:br>
              <a:rPr lang="en-US" sz="1600" b="1" dirty="0">
                <a:latin typeface="Century Gothic" pitchFamily="34" charset="0"/>
              </a:rPr>
            </a:br>
            <a:r>
              <a:rPr lang="en-US" sz="1600" b="1" dirty="0">
                <a:latin typeface="Century Gothic" pitchFamily="34" charset="0"/>
              </a:rPr>
              <a:t>locations for the member discounted rate.</a:t>
            </a:r>
          </a:p>
        </p:txBody>
      </p:sp>
      <p:sp>
        <p:nvSpPr>
          <p:cNvPr id="26627" name="Text Box 19"/>
          <p:cNvSpPr txBox="1">
            <a:spLocks noChangeArrowheads="1"/>
          </p:cNvSpPr>
          <p:nvPr/>
        </p:nvSpPr>
        <p:spPr bwMode="auto">
          <a:xfrm>
            <a:off x="15081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33400" y="2133600"/>
            <a:ext cx="510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entury Gothic" pitchFamily="34" charset="0"/>
              </a:rPr>
              <a:t>Access to the online Membership Directory.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33400" y="2514600"/>
            <a:ext cx="533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entury Gothic" pitchFamily="34" charset="0"/>
              </a:rPr>
              <a:t>Post your resume on Career Network for FREE.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33400" y="2895600"/>
            <a:ext cx="3789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entury Gothic" pitchFamily="34" charset="0"/>
              </a:rPr>
              <a:t>Free listing in the Resource Directory.</a:t>
            </a:r>
          </a:p>
          <a:p>
            <a:endParaRPr lang="en-US" sz="1600" b="1" dirty="0">
              <a:latin typeface="Century Gothic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33400" y="3276600"/>
            <a:ext cx="4800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Website advertising at member discounted prices.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Century Gothic" pitchFamily="34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33400" y="3914775"/>
            <a:ext cx="441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entury Gothic" pitchFamily="34" charset="0"/>
              </a:rPr>
              <a:t>NEWH Magazine features members and member news can be posted for FREE.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33400" y="4522788"/>
            <a:ext cx="43434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As a General Member you can gain personal leadership skills by participating </a:t>
            </a:r>
            <a:br>
              <a:rPr lang="en-US" sz="1600" b="1">
                <a:latin typeface="Century Gothic" pitchFamily="34" charset="0"/>
              </a:rPr>
            </a:br>
            <a:r>
              <a:rPr lang="en-US" sz="1600" b="1">
                <a:latin typeface="Century Gothic" pitchFamily="34" charset="0"/>
              </a:rPr>
              <a:t>on a board.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Century Gothic" pitchFamily="34" charset="0"/>
            </a:endParaRPr>
          </a:p>
        </p:txBody>
      </p:sp>
      <p:pic>
        <p:nvPicPr>
          <p:cNvPr id="26634" name="Picture 27" descr="iStock_000006080483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075" y="3733800"/>
            <a:ext cx="27781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8" descr="iStock_000003869232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7188" y="1676400"/>
            <a:ext cx="18272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5" descr="member benefits ti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5238" y="7620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36" grpId="0"/>
      <p:bldP spid="9237" grpId="0"/>
      <p:bldP spid="9238" grpId="0"/>
      <p:bldP spid="9239" grpId="0"/>
      <p:bldP spid="9240" grpId="0"/>
      <p:bldP spid="92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9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15081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27651" name="Text Box 18"/>
          <p:cNvSpPr txBox="1">
            <a:spLocks noChangeArrowheads="1"/>
          </p:cNvSpPr>
          <p:nvPr/>
        </p:nvSpPr>
        <p:spPr bwMode="auto">
          <a:xfrm>
            <a:off x="685800" y="1676400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This is the year for building relationships and staying in touch with the industry changes…</a:t>
            </a:r>
          </a:p>
        </p:txBody>
      </p:sp>
      <p:sp>
        <p:nvSpPr>
          <p:cNvPr id="27652" name="Text Box 19"/>
          <p:cNvSpPr txBox="1">
            <a:spLocks noChangeArrowheads="1"/>
          </p:cNvSpPr>
          <p:nvPr/>
        </p:nvSpPr>
        <p:spPr bwMode="auto">
          <a:xfrm>
            <a:off x="685800" y="2514600"/>
            <a:ext cx="4114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latin typeface="Century Gothic" pitchFamily="34" charset="0"/>
              </a:rPr>
              <a:t>NEWH provides the opportunities for you while you help us provide better opportunities for students.</a:t>
            </a:r>
            <a:r>
              <a:rPr lang="en-US" sz="1800"/>
              <a:t>  </a:t>
            </a:r>
          </a:p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7653" name="Text Box 21"/>
          <p:cNvSpPr txBox="1">
            <a:spLocks noChangeArrowheads="1"/>
          </p:cNvSpPr>
          <p:nvPr/>
        </p:nvSpPr>
        <p:spPr bwMode="auto">
          <a:xfrm>
            <a:off x="685800" y="3733800"/>
            <a:ext cx="3733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Futura Md BT"/>
              </a:rPr>
              <a:t>WHY WAIT</a:t>
            </a:r>
            <a:r>
              <a:rPr lang="en-US" sz="2000" dirty="0">
                <a:solidFill>
                  <a:schemeClr val="tx2"/>
                </a:solidFill>
              </a:rPr>
              <a:t>?</a:t>
            </a:r>
            <a:r>
              <a:rPr lang="en-US" sz="2000" dirty="0">
                <a:solidFill>
                  <a:schemeClr val="tx2"/>
                </a:solidFill>
                <a:latin typeface="Futura Md BT"/>
              </a:rPr>
              <a:t> </a:t>
            </a:r>
            <a:endParaRPr lang="en-US" sz="800" dirty="0">
              <a:solidFill>
                <a:schemeClr val="tx2"/>
              </a:solidFill>
              <a:latin typeface="Futura Md BT"/>
            </a:endParaRPr>
          </a:p>
          <a:p>
            <a:pPr>
              <a:spcBef>
                <a:spcPct val="50000"/>
              </a:spcBef>
            </a:pPr>
            <a:br>
              <a:rPr lang="en-US" sz="800" dirty="0">
                <a:solidFill>
                  <a:schemeClr val="tx2"/>
                </a:solidFill>
                <a:latin typeface="Futura Md BT"/>
              </a:rPr>
            </a:br>
            <a:r>
              <a:rPr lang="en-US" sz="2000" dirty="0">
                <a:solidFill>
                  <a:schemeClr val="tx2"/>
                </a:solidFill>
                <a:latin typeface="Futura Md BT"/>
              </a:rPr>
              <a:t>Stay connected to the hospitality network and join NEWH today!</a:t>
            </a:r>
          </a:p>
        </p:txBody>
      </p:sp>
      <p:pic>
        <p:nvPicPr>
          <p:cNvPr id="27654" name="Picture 22" descr="iStock_000006080483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075" y="3733800"/>
            <a:ext cx="27781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3" descr="iStock_000003869232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7188" y="1752600"/>
            <a:ext cx="18272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what does newh do ti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5238" y="757238"/>
            <a:ext cx="660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28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9" descr="who is newh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9144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2590800" y="1981200"/>
            <a:ext cx="5943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entury Gothic" pitchFamily="34" charset="0"/>
              </a:rPr>
              <a:t>MISSION STATEMENT:</a:t>
            </a:r>
          </a:p>
          <a:p>
            <a:endParaRPr lang="en-US" sz="2000">
              <a:latin typeface="Century Gothic" pitchFamily="34" charset="0"/>
            </a:endParaRPr>
          </a:p>
          <a:p>
            <a:r>
              <a:rPr lang="en-US" sz="2000">
                <a:latin typeface="Century Gothic" pitchFamily="34" charset="0"/>
              </a:rPr>
              <a:t>NEWH is the premiere networking resource for the hospitality industry, providing scholarships, </a:t>
            </a:r>
          </a:p>
          <a:p>
            <a:r>
              <a:rPr lang="en-US" sz="2000">
                <a:latin typeface="Century Gothic" pitchFamily="34" charset="0"/>
              </a:rPr>
              <a:t>education, leadership development, recognition of excellence and business development opportunities to an international audience including the United States, United Kingdom and Canada.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34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5029200" y="205740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We provide opportunities for international exposure and strategic business connections.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029200" y="3503613"/>
            <a:ext cx="1998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NEWH Magazine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029200" y="3808413"/>
            <a:ext cx="1935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Career Network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029200" y="4113213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Website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029200" y="4418013"/>
            <a:ext cx="185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Chapter Events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029200" y="4722813"/>
            <a:ext cx="2589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Regional Trade Shows</a:t>
            </a:r>
          </a:p>
        </p:txBody>
      </p:sp>
      <p:pic>
        <p:nvPicPr>
          <p:cNvPr id="15368" name="Picture 15" descr="iStock_000002100831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425608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35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  <p:bldP spid="47115" grpId="0"/>
      <p:bldP spid="47116" grpId="0"/>
      <p:bldP spid="47117" grpId="0"/>
      <p:bldP spid="47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114800" y="24384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We offer experiences for personal growth.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114800" y="3311525"/>
            <a:ext cx="397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NEWH Chapter Board Participation</a:t>
            </a: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4267200" y="3657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130675" y="3748088"/>
            <a:ext cx="3494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NEWH Leadership Conference</a:t>
            </a:r>
          </a:p>
        </p:txBody>
      </p:sp>
      <p:pic>
        <p:nvPicPr>
          <p:cNvPr id="16390" name="Picture 15" descr="ist1_2306597-woman-blue-ey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22525"/>
            <a:ext cx="25908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33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  <p:bldP spid="49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31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572000" y="1628800"/>
            <a:ext cx="358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provide educational events that build knowledge applicable to your business or profession.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4572000" y="3068960"/>
            <a:ext cx="3733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Century Gothic" pitchFamily="34" charset="0"/>
              </a:rPr>
              <a:t>Educational Chapter Programs</a:t>
            </a:r>
          </a:p>
          <a:p>
            <a:pPr>
              <a:spcBef>
                <a:spcPct val="50000"/>
              </a:spcBef>
            </a:pPr>
            <a:r>
              <a:rPr lang="en-US" sz="1800" b="1" dirty="0" err="1">
                <a:latin typeface="Century Gothic" pitchFamily="34" charset="0"/>
              </a:rPr>
              <a:t>BrandED</a:t>
            </a:r>
            <a:endParaRPr lang="en-US" sz="1800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entury Gothic" pitchFamily="34" charset="0"/>
              </a:rPr>
              <a:t>Women in Business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entury Gothic" pitchFamily="34" charset="0"/>
              </a:rPr>
              <a:t>Mentoring Sessions</a:t>
            </a:r>
          </a:p>
        </p:txBody>
      </p:sp>
      <p:pic>
        <p:nvPicPr>
          <p:cNvPr id="17413" name="Picture 14" descr="iStock_000005952276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333216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32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16" y="4797152"/>
            <a:ext cx="1426452" cy="801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31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9600" y="234888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recognize exceptional performance and volunteer contributions.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69925" y="3501008"/>
            <a:ext cx="247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Award of Excellence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85800" y="3923283"/>
            <a:ext cx="319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ICON of the Industry Award</a:t>
            </a:r>
          </a:p>
        </p:txBody>
      </p:sp>
      <p:pic>
        <p:nvPicPr>
          <p:cNvPr id="18437" name="Picture 13" descr="iStock_000003405900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752600"/>
            <a:ext cx="253841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32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2">
            <a:extLst>
              <a:ext uri="{FF2B5EF4-FFF2-40B4-BE49-F238E27FC236}">
                <a16:creationId xmlns:a16="http://schemas.microsoft.com/office/drawing/2014/main" id="{889EB246-EAA9-1DBC-F7CC-79680F833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300835"/>
            <a:ext cx="1604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Century Gothic" pitchFamily="34" charset="0"/>
              </a:rPr>
              <a:t>TopID</a:t>
            </a:r>
            <a:r>
              <a:rPr lang="en-US" sz="1800" b="1" dirty="0">
                <a:latin typeface="Century Gothic" pitchFamily="34" charset="0"/>
              </a:rPr>
              <a:t> Award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BAA8E966-957E-6720-4917-F194864AA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23591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College of Fellows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B055E8EE-79DC-096A-BD0F-1796D1BC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143435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SOHE (Structures of Hospitality Excellence) Award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51212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promote leadership and support 30 Chapters and Regions worldwide. 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62000" y="3276600"/>
            <a:ext cx="3017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Full-time Professional Staff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762000" y="3657600"/>
            <a:ext cx="306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Executive Committee and</a:t>
            </a:r>
          </a:p>
          <a:p>
            <a:r>
              <a:rPr lang="en-US" sz="1800" b="1" dirty="0">
                <a:latin typeface="Century Gothic" pitchFamily="34" charset="0"/>
              </a:rPr>
              <a:t>Board of Directors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62000" y="4357688"/>
            <a:ext cx="2725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Board Training</a:t>
            </a:r>
          </a:p>
        </p:txBody>
      </p:sp>
      <p:pic>
        <p:nvPicPr>
          <p:cNvPr id="19462" name="Picture 16" descr="iStock_000004470271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32000"/>
            <a:ext cx="43434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33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  <p:bldP spid="317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9" descr="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19200"/>
            <a:ext cx="16081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295400" y="213360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provide instant access to a network of over 6600 worldwide hospitality leaders through the website.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371600" y="3616325"/>
            <a:ext cx="263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Membership Directory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387475" y="4038600"/>
            <a:ext cx="227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Resource Directory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387475" y="4495800"/>
            <a:ext cx="229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Calendars</a:t>
            </a:r>
          </a:p>
        </p:txBody>
      </p:sp>
      <p:pic>
        <p:nvPicPr>
          <p:cNvPr id="20487" name="Picture 1033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7" grpId="0"/>
      <p:bldP spid="553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31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932363" y="1484313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maintain strategic business alliances that allows the organization to offer more to their members.</a:t>
            </a:r>
          </a:p>
        </p:txBody>
      </p:sp>
      <p:pic>
        <p:nvPicPr>
          <p:cNvPr id="21507" name="Picture 12" descr="iStock_000004922748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781300"/>
            <a:ext cx="39592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32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68" y="1026162"/>
            <a:ext cx="197971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NEWH Thanks its </a:t>
            </a:r>
            <a:b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2025 Corporate Partners</a:t>
            </a:r>
          </a:p>
        </p:txBody>
      </p:sp>
      <p:pic>
        <p:nvPicPr>
          <p:cNvPr id="4" name="Picture 3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3781EAEA-93E3-3DFC-346C-FA7090B4FB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4" b="12222"/>
          <a:stretch/>
        </p:blipFill>
        <p:spPr>
          <a:xfrm>
            <a:off x="251520" y="1590528"/>
            <a:ext cx="2507154" cy="4241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420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Futura Md BT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NEWH Membership Drive</dc:title>
  <dc:creator>Trisha Poole</dc:creator>
  <cp:lastModifiedBy>Diane Federwitz</cp:lastModifiedBy>
  <cp:revision>83</cp:revision>
  <dcterms:created xsi:type="dcterms:W3CDTF">2009-02-25T18:47:03Z</dcterms:created>
  <dcterms:modified xsi:type="dcterms:W3CDTF">2025-04-25T14:40:31Z</dcterms:modified>
</cp:coreProperties>
</file>