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425" r:id="rId4"/>
    <p:sldId id="260"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1" autoAdjust="0"/>
    <p:restoredTop sz="94660"/>
  </p:normalViewPr>
  <p:slideViewPr>
    <p:cSldViewPr snapToGrid="0">
      <p:cViewPr varScale="1">
        <p:scale>
          <a:sx n="78" d="100"/>
          <a:sy n="78"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41D2E-EA89-4326-AE64-EB35A715B543}" type="datetimeFigureOut">
              <a:rPr lang="en-US" smtClean="0"/>
              <a:t>6/7/2024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C5664-9CF6-4997-AF93-20E1D0A417E8}" type="slidenum">
              <a:rPr lang="en-US" smtClean="0"/>
              <a:t>‹#›</a:t>
            </a:fld>
            <a:endParaRPr lang="en-US" dirty="0"/>
          </a:p>
        </p:txBody>
      </p:sp>
    </p:spTree>
    <p:extLst>
      <p:ext uri="{BB962C8B-B14F-4D97-AF65-F5344CB8AC3E}">
        <p14:creationId xmlns:p14="http://schemas.microsoft.com/office/powerpoint/2010/main" val="120400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96F648-B397-4947-BFA2-2FA298B64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3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96F648-B397-4947-BFA2-2FA298B64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93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96F648-B397-4947-BFA2-2FA298B64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83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6/7/2024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9232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6/7/2024</a:t>
            </a:fld>
            <a:endParaRPr lang="en-US" dirty="0"/>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5394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6/7/2024</a:t>
            </a:fld>
            <a:endParaRPr lang="en-US" dirty="0"/>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85890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6/7/2024</a:t>
            </a:fld>
            <a:endParaRPr lang="en-US" dirty="0"/>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83948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6/7/2024</a:t>
            </a:fld>
            <a:endParaRPr lang="en-US" dirty="0"/>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89313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6/7/2024</a:t>
            </a:fld>
            <a:endParaRPr lang="en-US" dirty="0"/>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17631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6/7/2024</a:t>
            </a:fld>
            <a:endParaRPr lang="en-US" dirty="0"/>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14915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6/7/2024</a:t>
            </a:fld>
            <a:endParaRPr lang="en-US" dirty="0"/>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59622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6/7/2024</a:t>
            </a:fld>
            <a:endParaRPr lang="en-US" dirty="0"/>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60870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6/7/2024</a:t>
            </a:fld>
            <a:endParaRPr lang="en-US" dirty="0"/>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55940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6/7/2024</a:t>
            </a:fld>
            <a:endParaRPr lang="en-US" dirty="0"/>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603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6/7/2024</a:t>
            </a:fld>
            <a:endParaRPr lang="en-US" dirty="0"/>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678691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rika.Swansen@NEWH.org"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wh.org/"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6DB943-79CD-46F9-83E1-9610EB17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8D024A9-19F4-9486-E3C0-4ED4DDD35802}"/>
              </a:ext>
            </a:extLst>
          </p:cNvPr>
          <p:cNvSpPr>
            <a:spLocks noGrp="1"/>
          </p:cNvSpPr>
          <p:nvPr>
            <p:ph type="ctrTitle"/>
          </p:nvPr>
        </p:nvSpPr>
        <p:spPr>
          <a:xfrm>
            <a:off x="6096000" y="2358957"/>
            <a:ext cx="6095999" cy="2140085"/>
          </a:xfrm>
        </p:spPr>
        <p:txBody>
          <a:bodyPr>
            <a:normAutofit/>
          </a:bodyPr>
          <a:lstStyle/>
          <a:p>
            <a:r>
              <a:rPr lang="en-US" dirty="0">
                <a:solidFill>
                  <a:schemeClr val="bg2"/>
                </a:solidFill>
              </a:rPr>
              <a:t>Understanding Scholarship Applications</a:t>
            </a:r>
          </a:p>
        </p:txBody>
      </p:sp>
      <p:sp>
        <p:nvSpPr>
          <p:cNvPr id="3" name="Subtitle 2">
            <a:extLst>
              <a:ext uri="{FF2B5EF4-FFF2-40B4-BE49-F238E27FC236}">
                <a16:creationId xmlns:a16="http://schemas.microsoft.com/office/drawing/2014/main" id="{6F02A8F9-974F-4AC7-0373-0FF51CF42782}"/>
              </a:ext>
            </a:extLst>
          </p:cNvPr>
          <p:cNvSpPr>
            <a:spLocks noGrp="1"/>
          </p:cNvSpPr>
          <p:nvPr>
            <p:ph type="subTitle" idx="1"/>
          </p:nvPr>
        </p:nvSpPr>
        <p:spPr>
          <a:xfrm>
            <a:off x="6781800" y="4114800"/>
            <a:ext cx="4076700" cy="2057400"/>
          </a:xfrm>
        </p:spPr>
        <p:txBody>
          <a:bodyPr>
            <a:normAutofit/>
          </a:bodyPr>
          <a:lstStyle/>
          <a:p>
            <a:endParaRPr lang="en-US" dirty="0">
              <a:solidFill>
                <a:schemeClr val="bg1"/>
              </a:solidFill>
            </a:endParaRPr>
          </a:p>
          <a:p>
            <a:endParaRPr lang="en-US" dirty="0">
              <a:solidFill>
                <a:schemeClr val="bg1"/>
              </a:solidFill>
            </a:endParaRPr>
          </a:p>
        </p:txBody>
      </p:sp>
      <p:pic>
        <p:nvPicPr>
          <p:cNvPr id="5" name="Graphic 4">
            <a:extLst>
              <a:ext uri="{FF2B5EF4-FFF2-40B4-BE49-F238E27FC236}">
                <a16:creationId xmlns:a16="http://schemas.microsoft.com/office/drawing/2014/main" id="{13A8964C-F124-6EB3-E8BF-77225E4DEC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801" y="2846018"/>
            <a:ext cx="4090498" cy="1165964"/>
          </a:xfrm>
          <a:prstGeom prst="rect">
            <a:avLst/>
          </a:prstGeom>
        </p:spPr>
      </p:pic>
    </p:spTree>
    <p:extLst>
      <p:ext uri="{BB962C8B-B14F-4D97-AF65-F5344CB8AC3E}">
        <p14:creationId xmlns:p14="http://schemas.microsoft.com/office/powerpoint/2010/main" val="216971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485AE2-6BE9-4DCA-A6C4-83F4EEFC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4431"/>
            <a:ext cx="1082040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30BF9A-C6BD-9343-044F-AF58084A4E8F}"/>
              </a:ext>
            </a:extLst>
          </p:cNvPr>
          <p:cNvSpPr>
            <a:spLocks noGrp="1"/>
          </p:cNvSpPr>
          <p:nvPr>
            <p:ph type="title"/>
          </p:nvPr>
        </p:nvSpPr>
        <p:spPr>
          <a:xfrm>
            <a:off x="685798" y="684431"/>
            <a:ext cx="10820401" cy="1122068"/>
          </a:xfrm>
        </p:spPr>
        <p:txBody>
          <a:bodyPr vert="horz" lIns="91440" tIns="45720" rIns="91440" bIns="45720" rtlCol="0" anchor="b">
            <a:normAutofit/>
          </a:bodyPr>
          <a:lstStyle/>
          <a:p>
            <a:pPr algn="ctr"/>
            <a:r>
              <a:rPr lang="en-US" sz="3400" kern="1200" cap="all" spc="300" baseline="0" dirty="0">
                <a:solidFill>
                  <a:schemeClr val="tx2"/>
                </a:solidFill>
                <a:latin typeface="+mj-lt"/>
                <a:ea typeface="+mj-ea"/>
                <a:cs typeface="+mj-cs"/>
              </a:rPr>
              <a:t>Ask questions of the applicant</a:t>
            </a:r>
            <a:br>
              <a:rPr lang="en-US" sz="4000" kern="1200" cap="all" spc="300" baseline="0" dirty="0">
                <a:solidFill>
                  <a:schemeClr val="tx2"/>
                </a:solidFill>
                <a:latin typeface="+mj-lt"/>
                <a:ea typeface="+mj-ea"/>
                <a:cs typeface="+mj-cs"/>
              </a:rPr>
            </a:br>
            <a:r>
              <a:rPr lang="en-US" sz="2400" kern="1200" cap="all" spc="300" baseline="0" dirty="0">
                <a:solidFill>
                  <a:schemeClr val="tx2"/>
                </a:solidFill>
                <a:latin typeface="+mj-lt"/>
                <a:ea typeface="+mj-ea"/>
                <a:cs typeface="+mj-cs"/>
              </a:rPr>
              <a:t>(continued)</a:t>
            </a:r>
            <a:endParaRPr lang="en-US" sz="4000" kern="1200" cap="all" spc="300" baseline="0" dirty="0">
              <a:solidFill>
                <a:schemeClr val="tx2"/>
              </a:solidFill>
              <a:latin typeface="+mj-lt"/>
              <a:ea typeface="+mj-ea"/>
              <a:cs typeface="+mj-cs"/>
            </a:endParaRPr>
          </a:p>
        </p:txBody>
      </p:sp>
      <p:sp>
        <p:nvSpPr>
          <p:cNvPr id="21" name="Google Shape;183;gb53619bbac_0_88">
            <a:extLst>
              <a:ext uri="{FF2B5EF4-FFF2-40B4-BE49-F238E27FC236}">
                <a16:creationId xmlns:a16="http://schemas.microsoft.com/office/drawing/2014/main" id="{055ABB5C-4628-A843-E674-3CFBE7338449}"/>
              </a:ext>
            </a:extLst>
          </p:cNvPr>
          <p:cNvSpPr txBox="1"/>
          <p:nvPr/>
        </p:nvSpPr>
        <p:spPr>
          <a:xfrm>
            <a:off x="1289050" y="3445074"/>
            <a:ext cx="2622550" cy="669384"/>
          </a:xfrm>
          <a:prstGeom prst="rect">
            <a:avLst/>
          </a:prstGeom>
          <a:noFill/>
          <a:ln>
            <a:noFill/>
          </a:ln>
        </p:spPr>
        <p:txBody>
          <a:bodyPr spcFirstLastPara="1" wrap="square" lIns="91425" tIns="91425" rIns="91425" bIns="91425" anchor="t" anchorCtr="0">
            <a:spAutoFit/>
          </a:bodyPr>
          <a:lstStyle/>
          <a:p>
            <a:pPr algn="r">
              <a:buClr>
                <a:srgbClr val="000000"/>
              </a:buClr>
              <a:buFont typeface="Arial"/>
              <a:buNone/>
            </a:pPr>
            <a:r>
              <a:rPr lang="en-US" sz="1050" kern="0" dirty="0">
                <a:solidFill>
                  <a:srgbClr val="000000"/>
                </a:solidFill>
                <a:latin typeface="+mj-lt"/>
                <a:ea typeface="Constantia"/>
                <a:cs typeface="Constantia"/>
                <a:sym typeface="Constantia"/>
              </a:rPr>
              <a:t>If there is a high amount of parental support, you could ask if the support is a loan, or a gift. Parental loans are still a debt.</a:t>
            </a:r>
            <a:endParaRPr sz="1050" kern="0" dirty="0">
              <a:solidFill>
                <a:srgbClr val="000000"/>
              </a:solidFill>
              <a:latin typeface="+mj-lt"/>
              <a:ea typeface="Constantia"/>
              <a:cs typeface="Constantia"/>
              <a:sym typeface="Constantia"/>
            </a:endParaRPr>
          </a:p>
        </p:txBody>
      </p:sp>
      <p:sp>
        <p:nvSpPr>
          <p:cNvPr id="22" name="Google Shape;184;gb53619bbac_0_88">
            <a:extLst>
              <a:ext uri="{FF2B5EF4-FFF2-40B4-BE49-F238E27FC236}">
                <a16:creationId xmlns:a16="http://schemas.microsoft.com/office/drawing/2014/main" id="{835F2BC2-198E-A987-8239-F8EFA05A7D7F}"/>
              </a:ext>
            </a:extLst>
          </p:cNvPr>
          <p:cNvSpPr txBox="1"/>
          <p:nvPr/>
        </p:nvSpPr>
        <p:spPr>
          <a:xfrm>
            <a:off x="7851074" y="3165712"/>
            <a:ext cx="2436214" cy="507801"/>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US" sz="1050" kern="0" dirty="0">
                <a:solidFill>
                  <a:srgbClr val="000000"/>
                </a:solidFill>
                <a:latin typeface="+mj-lt"/>
                <a:ea typeface="Constantia"/>
                <a:cs typeface="Constantia"/>
                <a:sym typeface="Constantia"/>
              </a:rPr>
              <a:t>Remember that the scholarship funds can only apply towards tuition and books</a:t>
            </a:r>
            <a:r>
              <a:rPr lang="en-US" sz="800" kern="0" dirty="0">
                <a:solidFill>
                  <a:srgbClr val="000000"/>
                </a:solidFill>
                <a:latin typeface="Constantia"/>
                <a:ea typeface="Constantia"/>
                <a:cs typeface="Constantia"/>
                <a:sym typeface="Constantia"/>
              </a:rPr>
              <a:t>. </a:t>
            </a:r>
            <a:endParaRPr sz="800" kern="0" dirty="0">
              <a:solidFill>
                <a:srgbClr val="000000"/>
              </a:solidFill>
              <a:latin typeface="Constantia"/>
              <a:ea typeface="Constantia"/>
              <a:cs typeface="Constantia"/>
              <a:sym typeface="Constantia"/>
            </a:endParaRPr>
          </a:p>
        </p:txBody>
      </p:sp>
      <p:sp>
        <p:nvSpPr>
          <p:cNvPr id="23" name="Google Shape;185;gb53619bbac_0_88">
            <a:extLst>
              <a:ext uri="{FF2B5EF4-FFF2-40B4-BE49-F238E27FC236}">
                <a16:creationId xmlns:a16="http://schemas.microsoft.com/office/drawing/2014/main" id="{2254610C-54AB-61CA-5B81-5E8F0D166BFE}"/>
              </a:ext>
            </a:extLst>
          </p:cNvPr>
          <p:cNvSpPr txBox="1"/>
          <p:nvPr/>
        </p:nvSpPr>
        <p:spPr>
          <a:xfrm>
            <a:off x="984382" y="3192552"/>
            <a:ext cx="2900199" cy="346218"/>
          </a:xfrm>
          <a:prstGeom prst="rect">
            <a:avLst/>
          </a:prstGeom>
          <a:noFill/>
          <a:ln>
            <a:noFill/>
          </a:ln>
        </p:spPr>
        <p:txBody>
          <a:bodyPr spcFirstLastPara="1" wrap="square" lIns="91425" tIns="91425" rIns="91425" bIns="91425" anchor="t" anchorCtr="0">
            <a:spAutoFit/>
          </a:bodyPr>
          <a:lstStyle/>
          <a:p>
            <a:pPr algn="r">
              <a:buClr>
                <a:srgbClr val="000000"/>
              </a:buClr>
              <a:buFont typeface="Arial"/>
              <a:buNone/>
            </a:pPr>
            <a:r>
              <a:rPr lang="en-US" sz="1050" kern="0" dirty="0">
                <a:solidFill>
                  <a:srgbClr val="000000"/>
                </a:solidFill>
                <a:latin typeface="+mj-lt"/>
                <a:ea typeface="Constantia"/>
                <a:cs typeface="Constantia"/>
                <a:sym typeface="Constantia"/>
              </a:rPr>
              <a:t>If this section is not clear, ask the student to clarify</a:t>
            </a:r>
            <a:r>
              <a:rPr lang="en-US" sz="1050" kern="0" dirty="0">
                <a:solidFill>
                  <a:srgbClr val="000000"/>
                </a:solidFill>
                <a:latin typeface="Constantia"/>
                <a:ea typeface="Constantia"/>
                <a:cs typeface="Constantia"/>
                <a:sym typeface="Constantia"/>
              </a:rPr>
              <a:t>.</a:t>
            </a:r>
            <a:endParaRPr sz="1050" kern="0" dirty="0">
              <a:solidFill>
                <a:srgbClr val="000000"/>
              </a:solidFill>
              <a:latin typeface="Constantia"/>
              <a:ea typeface="Constantia"/>
              <a:cs typeface="Constantia"/>
              <a:sym typeface="Constantia"/>
            </a:endParaRPr>
          </a:p>
        </p:txBody>
      </p:sp>
      <p:pic>
        <p:nvPicPr>
          <p:cNvPr id="33" name="Picture 32">
            <a:extLst>
              <a:ext uri="{FF2B5EF4-FFF2-40B4-BE49-F238E27FC236}">
                <a16:creationId xmlns:a16="http://schemas.microsoft.com/office/drawing/2014/main" id="{4F5037A0-E517-14C4-893A-E1FBAB39D7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0650" y="1824081"/>
            <a:ext cx="3286413" cy="4296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7" name="Google Shape;187;gb53619bbac_0_88">
            <a:extLst>
              <a:ext uri="{FF2B5EF4-FFF2-40B4-BE49-F238E27FC236}">
                <a16:creationId xmlns:a16="http://schemas.microsoft.com/office/drawing/2014/main" id="{5138F762-4D30-1F0B-7F34-5CAA48DCE35D}"/>
              </a:ext>
            </a:extLst>
          </p:cNvPr>
          <p:cNvCxnSpPr>
            <a:cxnSpLocks/>
          </p:cNvCxnSpPr>
          <p:nvPr/>
        </p:nvCxnSpPr>
        <p:spPr>
          <a:xfrm>
            <a:off x="3843338" y="3646487"/>
            <a:ext cx="625311" cy="0"/>
          </a:xfrm>
          <a:prstGeom prst="straightConnector1">
            <a:avLst/>
          </a:prstGeom>
          <a:noFill/>
          <a:ln w="9525" cap="flat" cmpd="sng">
            <a:solidFill>
              <a:srgbClr val="C86755"/>
            </a:solidFill>
            <a:prstDash val="solid"/>
            <a:round/>
            <a:headEnd type="none" w="med" len="med"/>
            <a:tailEnd type="oval" w="med" len="med"/>
          </a:ln>
        </p:spPr>
      </p:cxnSp>
      <p:cxnSp>
        <p:nvCxnSpPr>
          <p:cNvPr id="25" name="Google Shape;186;gb53619bbac_0_88">
            <a:extLst>
              <a:ext uri="{FF2B5EF4-FFF2-40B4-BE49-F238E27FC236}">
                <a16:creationId xmlns:a16="http://schemas.microsoft.com/office/drawing/2014/main" id="{C86D6ED5-CBFF-217A-17B5-726FA6CA78E8}"/>
              </a:ext>
            </a:extLst>
          </p:cNvPr>
          <p:cNvCxnSpPr>
            <a:cxnSpLocks/>
          </p:cNvCxnSpPr>
          <p:nvPr/>
        </p:nvCxnSpPr>
        <p:spPr>
          <a:xfrm>
            <a:off x="3807025" y="3353425"/>
            <a:ext cx="661624" cy="0"/>
          </a:xfrm>
          <a:prstGeom prst="straightConnector1">
            <a:avLst/>
          </a:prstGeom>
          <a:noFill/>
          <a:ln w="9525" cap="flat" cmpd="sng">
            <a:solidFill>
              <a:srgbClr val="C86755"/>
            </a:solidFill>
            <a:prstDash val="solid"/>
            <a:round/>
            <a:headEnd type="none" w="med" len="med"/>
            <a:tailEnd type="oval" w="med" len="med"/>
          </a:ln>
        </p:spPr>
      </p:cxnSp>
      <p:cxnSp>
        <p:nvCxnSpPr>
          <p:cNvPr id="30" name="Google Shape;189;gb53619bbac_0_88">
            <a:extLst>
              <a:ext uri="{FF2B5EF4-FFF2-40B4-BE49-F238E27FC236}">
                <a16:creationId xmlns:a16="http://schemas.microsoft.com/office/drawing/2014/main" id="{77B3EF5D-E0B4-993B-5D29-864018615C97}"/>
              </a:ext>
            </a:extLst>
          </p:cNvPr>
          <p:cNvCxnSpPr>
            <a:cxnSpLocks/>
          </p:cNvCxnSpPr>
          <p:nvPr/>
        </p:nvCxnSpPr>
        <p:spPr>
          <a:xfrm rot="10800000" flipV="1">
            <a:off x="7375348" y="3314222"/>
            <a:ext cx="528114" cy="186215"/>
          </a:xfrm>
          <a:prstGeom prst="bentConnector3">
            <a:avLst>
              <a:gd name="adj1" fmla="val 50000"/>
            </a:avLst>
          </a:prstGeom>
          <a:noFill/>
          <a:ln w="9525" cap="flat" cmpd="sng">
            <a:solidFill>
              <a:srgbClr val="C86755"/>
            </a:solidFill>
            <a:prstDash val="solid"/>
            <a:round/>
            <a:headEnd type="none" w="med" len="med"/>
            <a:tailEnd type="oval" w="med" len="med"/>
          </a:ln>
        </p:spPr>
      </p:cxnSp>
      <p:cxnSp>
        <p:nvCxnSpPr>
          <p:cNvPr id="29" name="Google Shape;188;gb53619bbac_0_88">
            <a:extLst>
              <a:ext uri="{FF2B5EF4-FFF2-40B4-BE49-F238E27FC236}">
                <a16:creationId xmlns:a16="http://schemas.microsoft.com/office/drawing/2014/main" id="{BB4B243A-39CB-6B0E-C558-E7F09D046FBA}"/>
              </a:ext>
            </a:extLst>
          </p:cNvPr>
          <p:cNvCxnSpPr>
            <a:cxnSpLocks/>
          </p:cNvCxnSpPr>
          <p:nvPr/>
        </p:nvCxnSpPr>
        <p:spPr>
          <a:xfrm flipH="1">
            <a:off x="7375348" y="3314223"/>
            <a:ext cx="528114" cy="0"/>
          </a:xfrm>
          <a:prstGeom prst="straightConnector1">
            <a:avLst/>
          </a:prstGeom>
          <a:noFill/>
          <a:ln w="9525" cap="flat" cmpd="sng">
            <a:solidFill>
              <a:srgbClr val="C86755"/>
            </a:solidFill>
            <a:prstDash val="solid"/>
            <a:round/>
            <a:headEnd type="none" w="med" len="med"/>
            <a:tailEnd type="oval" w="med" len="med"/>
          </a:ln>
        </p:spPr>
      </p:cxnSp>
      <p:sp>
        <p:nvSpPr>
          <p:cNvPr id="47" name="TextBox 46">
            <a:extLst>
              <a:ext uri="{FF2B5EF4-FFF2-40B4-BE49-F238E27FC236}">
                <a16:creationId xmlns:a16="http://schemas.microsoft.com/office/drawing/2014/main" id="{54B3A94B-9D4D-E1A1-4691-B96515B21875}"/>
              </a:ext>
            </a:extLst>
          </p:cNvPr>
          <p:cNvSpPr txBox="1"/>
          <p:nvPr/>
        </p:nvSpPr>
        <p:spPr>
          <a:xfrm>
            <a:off x="923639" y="1824081"/>
            <a:ext cx="3286412" cy="369332"/>
          </a:xfrm>
          <a:prstGeom prst="rect">
            <a:avLst/>
          </a:prstGeom>
          <a:noFill/>
        </p:spPr>
        <p:txBody>
          <a:bodyPr wrap="square" rtlCol="0">
            <a:spAutoFit/>
          </a:bodyPr>
          <a:lstStyle/>
          <a:p>
            <a:r>
              <a:rPr lang="en-US" dirty="0">
                <a:latin typeface="+mj-lt"/>
              </a:rPr>
              <a:t>How to read the application form:</a:t>
            </a:r>
          </a:p>
        </p:txBody>
      </p:sp>
      <p:pic>
        <p:nvPicPr>
          <p:cNvPr id="48" name="Picture 47">
            <a:extLst>
              <a:ext uri="{FF2B5EF4-FFF2-40B4-BE49-F238E27FC236}">
                <a16:creationId xmlns:a16="http://schemas.microsoft.com/office/drawing/2014/main" id="{A2570BB7-C740-ED2F-9EC3-FA7054BDDC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04739" y="6209140"/>
            <a:ext cx="1286964" cy="502480"/>
          </a:xfrm>
          <a:prstGeom prst="rect">
            <a:avLst/>
          </a:prstGeom>
        </p:spPr>
      </p:pic>
    </p:spTree>
    <p:extLst>
      <p:ext uri="{BB962C8B-B14F-4D97-AF65-F5344CB8AC3E}">
        <p14:creationId xmlns:p14="http://schemas.microsoft.com/office/powerpoint/2010/main" val="182216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CE8842-FE95-1761-B7FB-CFF7B222B20C}"/>
              </a:ext>
            </a:extLst>
          </p:cNvPr>
          <p:cNvSpPr>
            <a:spLocks noGrp="1"/>
          </p:cNvSpPr>
          <p:nvPr>
            <p:ph type="title"/>
          </p:nvPr>
        </p:nvSpPr>
        <p:spPr>
          <a:xfrm>
            <a:off x="266700" y="1371600"/>
            <a:ext cx="3632200" cy="4114800"/>
          </a:xfrm>
        </p:spPr>
        <p:txBody>
          <a:bodyPr anchor="ctr">
            <a:normAutofit/>
          </a:bodyPr>
          <a:lstStyle/>
          <a:p>
            <a:pPr algn="ctr"/>
            <a:r>
              <a:rPr lang="en-US" dirty="0">
                <a:solidFill>
                  <a:schemeClr val="bg2"/>
                </a:solidFill>
              </a:rPr>
              <a:t>Application scoring system</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163CD2-D7A1-C934-64BE-6FEA1588FED7}"/>
              </a:ext>
            </a:extLst>
          </p:cNvPr>
          <p:cNvSpPr>
            <a:spLocks noGrp="1"/>
          </p:cNvSpPr>
          <p:nvPr>
            <p:ph idx="1"/>
          </p:nvPr>
        </p:nvSpPr>
        <p:spPr>
          <a:xfrm>
            <a:off x="5016500" y="965200"/>
            <a:ext cx="6311899" cy="4984750"/>
          </a:xfrm>
        </p:spPr>
        <p:txBody>
          <a:bodyPr anchor="ctr">
            <a:normAutofit lnSpcReduction="10000"/>
          </a:bodyPr>
          <a:lstStyle/>
          <a:p>
            <a:pPr>
              <a:lnSpc>
                <a:spcPct val="90000"/>
              </a:lnSpc>
              <a:buFont typeface="Wingdings" panose="05000000000000000000" pitchFamily="2" charset="2"/>
              <a:buChar char="q"/>
            </a:pPr>
            <a:r>
              <a:rPr lang="en-US" sz="1800" b="1" dirty="0"/>
              <a:t>GPA- </a:t>
            </a:r>
            <a:r>
              <a:rPr lang="en-US" sz="1800" dirty="0"/>
              <a:t> 3.0 or Higher – </a:t>
            </a:r>
            <a:r>
              <a:rPr lang="en-US" sz="1800" b="1" dirty="0">
                <a:solidFill>
                  <a:srgbClr val="006666"/>
                </a:solidFill>
              </a:rPr>
              <a:t>No Points</a:t>
            </a:r>
          </a:p>
          <a:p>
            <a:pPr marL="914400" lvl="2" indent="0">
              <a:lnSpc>
                <a:spcPct val="90000"/>
              </a:lnSpc>
              <a:buNone/>
            </a:pPr>
            <a:r>
              <a:rPr lang="en-US" dirty="0">
                <a:solidFill>
                  <a:srgbClr val="006666"/>
                </a:solidFill>
              </a:rPr>
              <a:t>No additional points will be awarded based on GPA.</a:t>
            </a:r>
          </a:p>
          <a:p>
            <a:pPr>
              <a:lnSpc>
                <a:spcPct val="90000"/>
              </a:lnSpc>
              <a:buFont typeface="Wingdings" panose="05000000000000000000" pitchFamily="2" charset="2"/>
              <a:buChar char="q"/>
            </a:pPr>
            <a:r>
              <a:rPr lang="en-US" sz="1800" b="1" dirty="0"/>
              <a:t>Financial Need- </a:t>
            </a:r>
            <a:r>
              <a:rPr lang="en-US" sz="1800" b="1" dirty="0">
                <a:solidFill>
                  <a:srgbClr val="006666"/>
                </a:solidFill>
              </a:rPr>
              <a:t>1-10 Points based on level of need.</a:t>
            </a:r>
          </a:p>
          <a:p>
            <a:pPr marL="457200" lvl="1" indent="0">
              <a:lnSpc>
                <a:spcPct val="90000"/>
              </a:lnSpc>
              <a:buNone/>
            </a:pPr>
            <a:r>
              <a:rPr lang="en-US" sz="1900" dirty="0"/>
              <a:t>We would suggest giving higher points up to 10 to those applicants who have a greater amount of  financial need than others. </a:t>
            </a:r>
          </a:p>
          <a:p>
            <a:pPr marL="914400" lvl="2" indent="0">
              <a:lnSpc>
                <a:spcPct val="90000"/>
              </a:lnSpc>
              <a:buNone/>
            </a:pPr>
            <a:r>
              <a:rPr lang="en-US" sz="1900" dirty="0">
                <a:solidFill>
                  <a:srgbClr val="006666"/>
                </a:solidFill>
              </a:rPr>
              <a:t>This is a disqualifying factor if need isn’t met.</a:t>
            </a:r>
          </a:p>
          <a:p>
            <a:pPr>
              <a:lnSpc>
                <a:spcPct val="90000"/>
              </a:lnSpc>
              <a:buFont typeface="Wingdings" panose="05000000000000000000" pitchFamily="2" charset="2"/>
              <a:buChar char="q"/>
            </a:pPr>
            <a:r>
              <a:rPr lang="en-US" sz="1800" b="1" dirty="0"/>
              <a:t>Official Transcript – </a:t>
            </a:r>
            <a:r>
              <a:rPr lang="en-US" sz="1800" b="1" dirty="0">
                <a:solidFill>
                  <a:srgbClr val="006666"/>
                </a:solidFill>
              </a:rPr>
              <a:t>1-5 Points</a:t>
            </a:r>
          </a:p>
          <a:p>
            <a:pPr marL="457200" lvl="1" indent="0">
              <a:lnSpc>
                <a:spcPct val="90000"/>
              </a:lnSpc>
              <a:buNone/>
            </a:pPr>
            <a:r>
              <a:rPr lang="en-US" sz="1800" dirty="0"/>
              <a:t>Review transcripts for appliable coursework in hospitality and rate based on hospitality related classes taken and/or enrolled in next semester. </a:t>
            </a:r>
          </a:p>
          <a:p>
            <a:pPr>
              <a:lnSpc>
                <a:spcPct val="90000"/>
              </a:lnSpc>
              <a:buFont typeface="Wingdings" panose="05000000000000000000" pitchFamily="2" charset="2"/>
              <a:buChar char="q"/>
            </a:pPr>
            <a:r>
              <a:rPr lang="en-US" sz="1800" b="1" dirty="0"/>
              <a:t>Reference/Industry Letters – </a:t>
            </a:r>
            <a:r>
              <a:rPr lang="en-US" sz="1800" b="1" dirty="0">
                <a:solidFill>
                  <a:srgbClr val="006666"/>
                </a:solidFill>
              </a:rPr>
              <a:t>1-5 Points (Up to 3 references maximum)</a:t>
            </a:r>
          </a:p>
          <a:p>
            <a:pPr marL="457200" lvl="1" indent="0">
              <a:lnSpc>
                <a:spcPct val="90000"/>
              </a:lnSpc>
              <a:buNone/>
            </a:pPr>
            <a:r>
              <a:rPr lang="en-US" sz="1800" dirty="0"/>
              <a:t>Required is up to three; not must have three. </a:t>
            </a:r>
          </a:p>
          <a:p>
            <a:pPr marL="914400" lvl="2" indent="0">
              <a:lnSpc>
                <a:spcPct val="90000"/>
              </a:lnSpc>
              <a:buNone/>
            </a:pPr>
            <a:r>
              <a:rPr lang="en-US" dirty="0">
                <a:solidFill>
                  <a:srgbClr val="006666"/>
                </a:solidFill>
              </a:rPr>
              <a:t>Determine if the reference knows the student well and gave a custom and thoughtful response or if it is a generic cover letter. </a:t>
            </a:r>
            <a:endParaRPr lang="en-US" b="1" dirty="0">
              <a:solidFill>
                <a:srgbClr val="006666"/>
              </a:solidFill>
            </a:endParaRPr>
          </a:p>
        </p:txBody>
      </p:sp>
      <p:pic>
        <p:nvPicPr>
          <p:cNvPr id="13" name="Graphic 12">
            <a:extLst>
              <a:ext uri="{FF2B5EF4-FFF2-40B4-BE49-F238E27FC236}">
                <a16:creationId xmlns:a16="http://schemas.microsoft.com/office/drawing/2014/main" id="{F800F209-8D0D-7244-00B1-AB4B123B2A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75566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DCE8842-FE95-1761-B7FB-CFF7B222B20C}"/>
              </a:ext>
            </a:extLst>
          </p:cNvPr>
          <p:cNvSpPr>
            <a:spLocks noGrp="1"/>
          </p:cNvSpPr>
          <p:nvPr>
            <p:ph type="title"/>
          </p:nvPr>
        </p:nvSpPr>
        <p:spPr>
          <a:xfrm>
            <a:off x="254000" y="1371600"/>
            <a:ext cx="3581400" cy="4114800"/>
          </a:xfrm>
        </p:spPr>
        <p:txBody>
          <a:bodyPr anchor="ctr">
            <a:normAutofit/>
          </a:bodyPr>
          <a:lstStyle/>
          <a:p>
            <a:pPr algn="ctr"/>
            <a:r>
              <a:rPr lang="en-US" dirty="0">
                <a:solidFill>
                  <a:schemeClr val="bg2"/>
                </a:solidFill>
              </a:rPr>
              <a:t>Application scoring system</a:t>
            </a:r>
            <a:br>
              <a:rPr lang="en-US" sz="2500" dirty="0">
                <a:solidFill>
                  <a:schemeClr val="bg2"/>
                </a:solidFill>
              </a:rPr>
            </a:br>
            <a:r>
              <a:rPr lang="en-US" sz="2000" dirty="0">
                <a:solidFill>
                  <a:schemeClr val="bg2"/>
                </a:solidFill>
              </a:rPr>
              <a:t>(continued)</a:t>
            </a:r>
            <a:endParaRPr lang="en-US" sz="2500" dirty="0">
              <a:solidFill>
                <a:schemeClr val="bg2"/>
              </a:solidFill>
            </a:endParaRP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2A163CD2-D7A1-C934-64BE-6FEA1588FED7}"/>
              </a:ext>
            </a:extLst>
          </p:cNvPr>
          <p:cNvSpPr>
            <a:spLocks noGrp="1"/>
          </p:cNvSpPr>
          <p:nvPr>
            <p:ph idx="1"/>
          </p:nvPr>
        </p:nvSpPr>
        <p:spPr>
          <a:xfrm>
            <a:off x="4762499" y="965200"/>
            <a:ext cx="6743701" cy="4984750"/>
          </a:xfrm>
        </p:spPr>
        <p:txBody>
          <a:bodyPr anchor="ctr">
            <a:noAutofit/>
          </a:bodyPr>
          <a:lstStyle/>
          <a:p>
            <a:pPr>
              <a:lnSpc>
                <a:spcPct val="90000"/>
              </a:lnSpc>
              <a:buFont typeface="Wingdings" panose="05000000000000000000" pitchFamily="2" charset="2"/>
              <a:buChar char="q"/>
            </a:pPr>
            <a:r>
              <a:rPr lang="en-US" sz="1500" b="1" dirty="0"/>
              <a:t>Essay- </a:t>
            </a:r>
            <a:r>
              <a:rPr lang="en-US" sz="1500" b="1" dirty="0">
                <a:solidFill>
                  <a:srgbClr val="006666"/>
                </a:solidFill>
              </a:rPr>
              <a:t>1-6 points</a:t>
            </a:r>
          </a:p>
          <a:p>
            <a:pPr marL="457200" lvl="1" indent="0">
              <a:buNone/>
            </a:pPr>
            <a:r>
              <a:rPr lang="en-US" sz="1500" dirty="0">
                <a:ea typeface="Georgia"/>
                <a:cs typeface="Georgia"/>
                <a:sym typeface="Georgia"/>
              </a:rPr>
              <a:t>Review essay based on requirements of questions asked. There will be another section rating how hospitality related their field of study is. The essay is maximum 500 words with a degree of lenience.</a:t>
            </a:r>
          </a:p>
          <a:p>
            <a:pPr marL="457200" lvl="1" indent="0">
              <a:buNone/>
            </a:pPr>
            <a:r>
              <a:rPr lang="en-US" sz="1500" dirty="0">
                <a:ea typeface="Georgia"/>
                <a:cs typeface="Georgia"/>
                <a:sym typeface="Georgia"/>
              </a:rPr>
              <a:t>Answered direct questions on application (6 questions, 1 point per question answered):</a:t>
            </a:r>
          </a:p>
          <a:p>
            <a:pPr marL="742950" indent="-285750">
              <a:spcBef>
                <a:spcPts val="0"/>
              </a:spcBef>
            </a:pPr>
            <a:r>
              <a:rPr lang="en-US" sz="1500" dirty="0">
                <a:solidFill>
                  <a:srgbClr val="006666"/>
                </a:solidFill>
                <a:ea typeface="Georgia"/>
                <a:cs typeface="Georgia"/>
                <a:sym typeface="Georgia"/>
              </a:rPr>
              <a:t>(1 point)	Background of yourself and your experience.</a:t>
            </a:r>
          </a:p>
          <a:p>
            <a:pPr marL="742950" indent="-285750">
              <a:spcBef>
                <a:spcPts val="0"/>
              </a:spcBef>
            </a:pPr>
            <a:r>
              <a:rPr lang="en-US" sz="1500" dirty="0">
                <a:solidFill>
                  <a:srgbClr val="006666"/>
                </a:solidFill>
                <a:ea typeface="Georgia"/>
                <a:cs typeface="Georgia"/>
                <a:sym typeface="Georgia"/>
              </a:rPr>
              <a:t>(1 point) 	Your goals and objectives after graduation?</a:t>
            </a:r>
          </a:p>
          <a:p>
            <a:pPr marL="742950" indent="-285750">
              <a:spcBef>
                <a:spcPts val="0"/>
              </a:spcBef>
            </a:pPr>
            <a:r>
              <a:rPr lang="en-US" sz="1500" dirty="0">
                <a:solidFill>
                  <a:srgbClr val="006666"/>
                </a:solidFill>
                <a:ea typeface="Georgia"/>
                <a:cs typeface="Georgia"/>
                <a:sym typeface="Georgia"/>
              </a:rPr>
              <a:t>(1 point) 	What prompted you to choose this career? </a:t>
            </a:r>
          </a:p>
          <a:p>
            <a:pPr marL="742950" indent="-285750">
              <a:spcBef>
                <a:spcPts val="0"/>
              </a:spcBef>
            </a:pPr>
            <a:r>
              <a:rPr lang="en-US" sz="1500" dirty="0">
                <a:solidFill>
                  <a:srgbClr val="006666"/>
                </a:solidFill>
                <a:ea typeface="Georgia"/>
                <a:cs typeface="Georgia"/>
                <a:sym typeface="Georgia"/>
              </a:rPr>
              <a:t>(1 point)	Contributions you have made to your school program or to 			fellow students through leadership/participation. </a:t>
            </a:r>
          </a:p>
          <a:p>
            <a:pPr marL="742950" indent="-285750">
              <a:spcBef>
                <a:spcPts val="0"/>
              </a:spcBef>
            </a:pPr>
            <a:r>
              <a:rPr lang="en-US" sz="1500" dirty="0">
                <a:solidFill>
                  <a:srgbClr val="006666"/>
                </a:solidFill>
                <a:ea typeface="Georgia"/>
                <a:cs typeface="Georgia"/>
                <a:sym typeface="Georgia"/>
              </a:rPr>
              <a:t>(1 point) 	Why is obtaining this scholarship important to you? </a:t>
            </a:r>
          </a:p>
          <a:p>
            <a:pPr marL="742950" indent="-285750">
              <a:spcBef>
                <a:spcPts val="0"/>
              </a:spcBef>
            </a:pPr>
            <a:r>
              <a:rPr lang="en-US" sz="1500" dirty="0">
                <a:solidFill>
                  <a:srgbClr val="006666"/>
                </a:solidFill>
                <a:ea typeface="Georgia"/>
                <a:cs typeface="Georgia"/>
                <a:sym typeface="Georgia"/>
              </a:rPr>
              <a:t>(1 point)	If your application is not accepted, what plans do you have for 		financing?</a:t>
            </a:r>
          </a:p>
          <a:p>
            <a:pPr>
              <a:lnSpc>
                <a:spcPct val="90000"/>
              </a:lnSpc>
              <a:buFont typeface="Wingdings" panose="05000000000000000000" pitchFamily="2" charset="2"/>
              <a:buChar char="q"/>
            </a:pPr>
            <a:r>
              <a:rPr lang="en-US" sz="1500" b="1" dirty="0"/>
              <a:t>Hospitality Driven Majors – </a:t>
            </a:r>
            <a:r>
              <a:rPr lang="en-US" sz="1500" b="1" dirty="0">
                <a:solidFill>
                  <a:srgbClr val="006666"/>
                </a:solidFill>
              </a:rPr>
              <a:t>1-10 Points based on full review of application. </a:t>
            </a:r>
          </a:p>
          <a:p>
            <a:pPr marL="457200" lvl="1" indent="0">
              <a:lnSpc>
                <a:spcPct val="90000"/>
              </a:lnSpc>
              <a:buNone/>
            </a:pPr>
            <a:r>
              <a:rPr lang="en-US" sz="1500" dirty="0"/>
              <a:t>Based on the full application (essay, transcripts, future career goal, etc.):</a:t>
            </a:r>
          </a:p>
          <a:p>
            <a:pPr lvl="1">
              <a:lnSpc>
                <a:spcPct val="90000"/>
              </a:lnSpc>
            </a:pPr>
            <a:r>
              <a:rPr lang="en-US" sz="1500" dirty="0">
                <a:solidFill>
                  <a:srgbClr val="006666"/>
                </a:solidFill>
              </a:rPr>
              <a:t>How hospitality driven is the applicant? </a:t>
            </a:r>
          </a:p>
          <a:p>
            <a:pPr lvl="1">
              <a:lnSpc>
                <a:spcPct val="90000"/>
              </a:lnSpc>
            </a:pPr>
            <a:r>
              <a:rPr lang="en-US" sz="1500" dirty="0">
                <a:solidFill>
                  <a:srgbClr val="006666"/>
                </a:solidFill>
              </a:rPr>
              <a:t>Does the applicant show interest in hospitality?</a:t>
            </a:r>
          </a:p>
          <a:p>
            <a:pPr lvl="1">
              <a:lnSpc>
                <a:spcPct val="90000"/>
              </a:lnSpc>
            </a:pPr>
            <a:r>
              <a:rPr lang="en-US" sz="1500" dirty="0">
                <a:solidFill>
                  <a:srgbClr val="006666"/>
                </a:solidFill>
              </a:rPr>
              <a:t>Is the major aligned with NEWH guidelines for the scholarship? </a:t>
            </a:r>
          </a:p>
          <a:p>
            <a:pPr lvl="1">
              <a:lnSpc>
                <a:spcPct val="90000"/>
              </a:lnSpc>
            </a:pPr>
            <a:r>
              <a:rPr lang="en-US" sz="1500" dirty="0">
                <a:solidFill>
                  <a:srgbClr val="006666"/>
                </a:solidFill>
              </a:rPr>
              <a:t>Does the applicant’s future goals align with the NEWH Mission? Overall impact of application. </a:t>
            </a:r>
          </a:p>
        </p:txBody>
      </p:sp>
      <p:pic>
        <p:nvPicPr>
          <p:cNvPr id="4" name="Graphic 3">
            <a:extLst>
              <a:ext uri="{FF2B5EF4-FFF2-40B4-BE49-F238E27FC236}">
                <a16:creationId xmlns:a16="http://schemas.microsoft.com/office/drawing/2014/main" id="{6AB221FC-6B8A-E81A-7447-2D9989C7E2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97914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CE8842-FE95-1761-B7FB-CFF7B222B20C}"/>
              </a:ext>
            </a:extLst>
          </p:cNvPr>
          <p:cNvSpPr>
            <a:spLocks noGrp="1"/>
          </p:cNvSpPr>
          <p:nvPr>
            <p:ph type="title"/>
          </p:nvPr>
        </p:nvSpPr>
        <p:spPr>
          <a:xfrm>
            <a:off x="1371599" y="850901"/>
            <a:ext cx="9486901" cy="774700"/>
          </a:xfrm>
        </p:spPr>
        <p:txBody>
          <a:bodyPr anchor="b">
            <a:normAutofit fontScale="90000"/>
          </a:bodyPr>
          <a:lstStyle/>
          <a:p>
            <a:pPr algn="ctr"/>
            <a:r>
              <a:rPr lang="en-US" sz="3400" dirty="0"/>
              <a:t>Application scoring system</a:t>
            </a:r>
            <a:br>
              <a:rPr lang="en-US" dirty="0"/>
            </a:br>
            <a:r>
              <a:rPr lang="en-US" sz="2000" dirty="0"/>
              <a:t>(continued)</a:t>
            </a:r>
            <a:endParaRPr lang="en-US" dirty="0"/>
          </a:p>
        </p:txBody>
      </p:sp>
      <p:sp>
        <p:nvSpPr>
          <p:cNvPr id="3" name="Content Placeholder 2">
            <a:extLst>
              <a:ext uri="{FF2B5EF4-FFF2-40B4-BE49-F238E27FC236}">
                <a16:creationId xmlns:a16="http://schemas.microsoft.com/office/drawing/2014/main" id="{2A163CD2-D7A1-C934-64BE-6FEA1588FED7}"/>
              </a:ext>
            </a:extLst>
          </p:cNvPr>
          <p:cNvSpPr>
            <a:spLocks noGrp="1"/>
          </p:cNvSpPr>
          <p:nvPr>
            <p:ph idx="1"/>
          </p:nvPr>
        </p:nvSpPr>
        <p:spPr>
          <a:xfrm>
            <a:off x="1371600" y="1625601"/>
            <a:ext cx="9486901" cy="4121298"/>
          </a:xfrm>
        </p:spPr>
        <p:txBody>
          <a:bodyPr>
            <a:normAutofit/>
          </a:bodyPr>
          <a:lstStyle/>
          <a:p>
            <a:pPr marL="0" indent="0">
              <a:buNone/>
            </a:pPr>
            <a:r>
              <a:rPr lang="en-US" sz="2000" dirty="0"/>
              <a:t>Example of form to determine scoring for each application: </a:t>
            </a:r>
          </a:p>
        </p:txBody>
      </p:sp>
      <p:pic>
        <p:nvPicPr>
          <p:cNvPr id="4" name="Picture 3">
            <a:extLst>
              <a:ext uri="{FF2B5EF4-FFF2-40B4-BE49-F238E27FC236}">
                <a16:creationId xmlns:a16="http://schemas.microsoft.com/office/drawing/2014/main" id="{1B9178EA-CAC6-EC02-B574-5FE131EB1532}"/>
              </a:ext>
            </a:extLst>
          </p:cNvPr>
          <p:cNvPicPr>
            <a:picLocks noChangeAspect="1"/>
          </p:cNvPicPr>
          <p:nvPr/>
        </p:nvPicPr>
        <p:blipFill>
          <a:blip r:embed="rId2"/>
          <a:stretch>
            <a:fillRect/>
          </a:stretch>
        </p:blipFill>
        <p:spPr>
          <a:xfrm>
            <a:off x="1371599" y="2101066"/>
            <a:ext cx="9652000" cy="3988733"/>
          </a:xfrm>
          <a:prstGeom prst="rect">
            <a:avLst/>
          </a:prstGeom>
        </p:spPr>
      </p:pic>
      <p:pic>
        <p:nvPicPr>
          <p:cNvPr id="6" name="Picture 5">
            <a:extLst>
              <a:ext uri="{FF2B5EF4-FFF2-40B4-BE49-F238E27FC236}">
                <a16:creationId xmlns:a16="http://schemas.microsoft.com/office/drawing/2014/main" id="{D837074D-A466-41DB-4AB9-49ED5751E3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04739" y="6209140"/>
            <a:ext cx="1286964" cy="502480"/>
          </a:xfrm>
          <a:prstGeom prst="rect">
            <a:avLst/>
          </a:prstGeom>
        </p:spPr>
      </p:pic>
    </p:spTree>
    <p:extLst>
      <p:ext uri="{BB962C8B-B14F-4D97-AF65-F5344CB8AC3E}">
        <p14:creationId xmlns:p14="http://schemas.microsoft.com/office/powerpoint/2010/main" val="372935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B8F75B-C884-4D2B-AE54-13C07B581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A60093-FD87-0CE6-2579-EA087EC197A6}"/>
              </a:ext>
            </a:extLst>
          </p:cNvPr>
          <p:cNvSpPr>
            <a:spLocks noGrp="1"/>
          </p:cNvSpPr>
          <p:nvPr>
            <p:ph type="title"/>
          </p:nvPr>
        </p:nvSpPr>
        <p:spPr>
          <a:xfrm>
            <a:off x="776177" y="568842"/>
            <a:ext cx="3880229" cy="5709684"/>
          </a:xfrm>
        </p:spPr>
        <p:txBody>
          <a:bodyPr anchor="ctr">
            <a:normAutofit/>
          </a:bodyPr>
          <a:lstStyle/>
          <a:p>
            <a:pPr algn="ctr"/>
            <a:r>
              <a:rPr lang="en-US" sz="3600" dirty="0"/>
              <a:t>Scholarship examples</a:t>
            </a: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C77A17-530B-FCEE-C1AB-3323AB5074F0}"/>
              </a:ext>
            </a:extLst>
          </p:cNvPr>
          <p:cNvSpPr>
            <a:spLocks noGrp="1"/>
          </p:cNvSpPr>
          <p:nvPr>
            <p:ph idx="1"/>
          </p:nvPr>
        </p:nvSpPr>
        <p:spPr>
          <a:xfrm>
            <a:off x="6096000" y="568842"/>
            <a:ext cx="5426846" cy="5709684"/>
          </a:xfrm>
        </p:spPr>
        <p:txBody>
          <a:bodyPr anchor="ctr">
            <a:normAutofit/>
          </a:bodyPr>
          <a:lstStyle/>
          <a:p>
            <a:pPr marL="0" indent="0">
              <a:buNone/>
            </a:pPr>
            <a:r>
              <a:rPr lang="en-US" dirty="0"/>
              <a:t>Let’s look at a few examples of scholarship applications to apply some of the advice we just gave. </a:t>
            </a:r>
          </a:p>
        </p:txBody>
      </p:sp>
      <p:pic>
        <p:nvPicPr>
          <p:cNvPr id="4" name="Graphic 3">
            <a:extLst>
              <a:ext uri="{FF2B5EF4-FFF2-40B4-BE49-F238E27FC236}">
                <a16:creationId xmlns:a16="http://schemas.microsoft.com/office/drawing/2014/main" id="{795AE822-1C2C-6922-D230-61A372777C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290557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88BE379-4785-4815-8FC9-A24E80D37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C62F85E-7856-415B-BA26-EFA2D2EF0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6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0"/>
            <a:ext cx="3390900" cy="411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910CD9-E868-6B2D-352E-5F7937220463}"/>
              </a:ext>
            </a:extLst>
          </p:cNvPr>
          <p:cNvSpPr>
            <a:spLocks noGrp="1"/>
          </p:cNvSpPr>
          <p:nvPr>
            <p:ph type="title"/>
          </p:nvPr>
        </p:nvSpPr>
        <p:spPr>
          <a:xfrm>
            <a:off x="1498600" y="1498600"/>
            <a:ext cx="3098800" cy="3778249"/>
          </a:xfrm>
        </p:spPr>
        <p:txBody>
          <a:bodyPr anchor="ctr">
            <a:normAutofit/>
          </a:bodyPr>
          <a:lstStyle/>
          <a:p>
            <a:pPr algn="ctr"/>
            <a:r>
              <a:rPr lang="en-US" sz="2800" dirty="0"/>
              <a:t>Determining the Winner</a:t>
            </a:r>
          </a:p>
        </p:txBody>
      </p:sp>
      <p:sp>
        <p:nvSpPr>
          <p:cNvPr id="23" name="Rectangle 2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F49FD9-C42B-925C-3F18-1915CF95E75F}"/>
              </a:ext>
            </a:extLst>
          </p:cNvPr>
          <p:cNvSpPr>
            <a:spLocks noGrp="1"/>
          </p:cNvSpPr>
          <p:nvPr>
            <p:ph idx="1"/>
          </p:nvPr>
        </p:nvSpPr>
        <p:spPr>
          <a:xfrm>
            <a:off x="6430926" y="203200"/>
            <a:ext cx="5583274" cy="6419850"/>
          </a:xfrm>
        </p:spPr>
        <p:txBody>
          <a:bodyPr anchor="ctr">
            <a:normAutofit/>
          </a:bodyPr>
          <a:lstStyle/>
          <a:p>
            <a:pPr marL="311150" indent="-171450">
              <a:lnSpc>
                <a:spcPct val="90000"/>
              </a:lnSpc>
              <a:spcBef>
                <a:spcPts val="0"/>
              </a:spcBef>
              <a:buSzPts val="1400"/>
            </a:pPr>
            <a:r>
              <a:rPr lang="en-US" sz="1400" dirty="0">
                <a:ea typeface="Georgia"/>
                <a:cs typeface="Georgia"/>
                <a:sym typeface="Georgia"/>
              </a:rPr>
              <a:t>Each committee member will receive a certain number of applications to review. Once they have gone through the scoring sheet, they will narrow it down to their top 2-3 applications</a:t>
            </a:r>
          </a:p>
          <a:p>
            <a:pPr marL="628650" indent="-171450">
              <a:lnSpc>
                <a:spcPct val="90000"/>
              </a:lnSpc>
              <a:spcBef>
                <a:spcPts val="0"/>
              </a:spcBef>
            </a:pPr>
            <a:endParaRPr lang="en-US" sz="1400" dirty="0">
              <a:ea typeface="Georgia"/>
              <a:cs typeface="Georgia"/>
              <a:sym typeface="Georgia"/>
            </a:endParaRPr>
          </a:p>
          <a:p>
            <a:pPr marL="311150" indent="-171450">
              <a:lnSpc>
                <a:spcPct val="90000"/>
              </a:lnSpc>
              <a:spcBef>
                <a:spcPts val="0"/>
              </a:spcBef>
              <a:buSzPts val="1400"/>
            </a:pPr>
            <a:r>
              <a:rPr lang="en-US" sz="1400" dirty="0">
                <a:ea typeface="Georgia"/>
                <a:cs typeface="Georgia"/>
                <a:sym typeface="Georgia"/>
              </a:rPr>
              <a:t>In a separate committee meeting, all reviewers will bring their top applicants and sell their application to the committee as to why they feel these students should be considered to receive the award</a:t>
            </a:r>
          </a:p>
          <a:p>
            <a:pPr marL="628650" indent="-171450">
              <a:lnSpc>
                <a:spcPct val="90000"/>
              </a:lnSpc>
              <a:spcBef>
                <a:spcPts val="0"/>
              </a:spcBef>
            </a:pPr>
            <a:endParaRPr lang="en-US" sz="1400" dirty="0">
              <a:ea typeface="Georgia"/>
              <a:cs typeface="Georgia"/>
              <a:sym typeface="Georgia"/>
            </a:endParaRPr>
          </a:p>
          <a:p>
            <a:pPr marL="311150" indent="-171450">
              <a:lnSpc>
                <a:spcPct val="90000"/>
              </a:lnSpc>
              <a:spcBef>
                <a:spcPts val="0"/>
              </a:spcBef>
              <a:buSzPts val="1400"/>
            </a:pPr>
            <a:r>
              <a:rPr lang="en-US" sz="1400" dirty="0">
                <a:ea typeface="Georgia"/>
                <a:cs typeface="Georgia"/>
                <a:sym typeface="Georgia"/>
              </a:rPr>
              <a:t>Committee members will present their top candidates and then it will go into three piles:</a:t>
            </a:r>
          </a:p>
          <a:p>
            <a:pPr marL="768350" lvl="1" indent="-171450">
              <a:lnSpc>
                <a:spcPct val="90000"/>
              </a:lnSpc>
              <a:spcBef>
                <a:spcPts val="0"/>
              </a:spcBef>
              <a:buSzPts val="1400"/>
            </a:pPr>
            <a:r>
              <a:rPr lang="en-US" sz="1400" dirty="0">
                <a:ea typeface="Georgia"/>
                <a:cs typeface="Georgia"/>
                <a:sym typeface="Georgia"/>
              </a:rPr>
              <a:t>Yes – moves on final review</a:t>
            </a:r>
          </a:p>
          <a:p>
            <a:pPr marL="768350" lvl="1" indent="-171450">
              <a:lnSpc>
                <a:spcPct val="90000"/>
              </a:lnSpc>
              <a:spcBef>
                <a:spcPts val="0"/>
              </a:spcBef>
              <a:buSzPts val="1400"/>
            </a:pPr>
            <a:r>
              <a:rPr lang="en-US" sz="1400" dirty="0">
                <a:ea typeface="Georgia"/>
                <a:cs typeface="Georgia"/>
                <a:sym typeface="Georgia"/>
              </a:rPr>
              <a:t>Maybe gets another look if we do not have enough yes’s and we re-read the essay</a:t>
            </a:r>
          </a:p>
          <a:p>
            <a:pPr marL="768350" lvl="1" indent="-171450">
              <a:lnSpc>
                <a:spcPct val="90000"/>
              </a:lnSpc>
              <a:spcBef>
                <a:spcPts val="0"/>
              </a:spcBef>
              <a:buSzPts val="1400"/>
            </a:pPr>
            <a:r>
              <a:rPr lang="en-US" sz="1400" dirty="0">
                <a:ea typeface="Georgia"/>
                <a:cs typeface="Georgia"/>
                <a:sym typeface="Georgia"/>
              </a:rPr>
              <a:t>No – gets disregarded and does not get presented</a:t>
            </a:r>
          </a:p>
          <a:p>
            <a:pPr marL="1085850" indent="-171450">
              <a:lnSpc>
                <a:spcPct val="90000"/>
              </a:lnSpc>
              <a:spcBef>
                <a:spcPts val="0"/>
              </a:spcBef>
            </a:pPr>
            <a:endParaRPr lang="en-US" sz="1400" dirty="0">
              <a:ea typeface="Georgia"/>
              <a:cs typeface="Georgia"/>
              <a:sym typeface="Georgia"/>
            </a:endParaRPr>
          </a:p>
          <a:p>
            <a:pPr marL="311150" indent="-171450">
              <a:lnSpc>
                <a:spcPct val="90000"/>
              </a:lnSpc>
              <a:spcBef>
                <a:spcPts val="0"/>
              </a:spcBef>
              <a:buSzPts val="1400"/>
            </a:pPr>
            <a:r>
              <a:rPr lang="en-US" sz="1400" dirty="0">
                <a:ea typeface="Georgia"/>
                <a:cs typeface="Georgia"/>
                <a:sym typeface="Georgia"/>
              </a:rPr>
              <a:t>In person, or video interviews may be conducted if the committee is having a hard time narrowing it down, or they want to hear more about the stories that the applicants have told in their essays. Of course, there should be no discrimination of race, religion, or need during these interviews</a:t>
            </a:r>
          </a:p>
          <a:p>
            <a:pPr marL="628650" indent="-171450">
              <a:lnSpc>
                <a:spcPct val="90000"/>
              </a:lnSpc>
              <a:spcBef>
                <a:spcPts val="0"/>
              </a:spcBef>
            </a:pPr>
            <a:endParaRPr lang="en-US" sz="1400" dirty="0">
              <a:ea typeface="Georgia"/>
              <a:cs typeface="Georgia"/>
              <a:sym typeface="Georgia"/>
            </a:endParaRPr>
          </a:p>
          <a:p>
            <a:pPr marL="311150" indent="-171450">
              <a:lnSpc>
                <a:spcPct val="90000"/>
              </a:lnSpc>
              <a:spcBef>
                <a:spcPts val="0"/>
              </a:spcBef>
              <a:buSzPts val="1400"/>
            </a:pPr>
            <a:r>
              <a:rPr lang="en-US" sz="1400" dirty="0">
                <a:ea typeface="Georgia"/>
                <a:cs typeface="Georgia"/>
                <a:sym typeface="Georgia"/>
              </a:rPr>
              <a:t>The top applicant(s) get presented to the Chapter President and the Chapter decides on who will be the final winner and what scholarship amounts that they will be receiving.</a:t>
            </a:r>
          </a:p>
          <a:p>
            <a:pPr marL="139700" lvl="0" rtl="0">
              <a:lnSpc>
                <a:spcPct val="90000"/>
              </a:lnSpc>
              <a:spcBef>
                <a:spcPts val="0"/>
              </a:spcBef>
              <a:spcAft>
                <a:spcPts val="0"/>
              </a:spcAft>
              <a:buSzPts val="1400"/>
            </a:pPr>
            <a:endParaRPr lang="en-US" sz="1400" b="1" dirty="0">
              <a:ea typeface="Georgia"/>
              <a:cs typeface="Georgia"/>
              <a:sym typeface="Georgia"/>
            </a:endParaRPr>
          </a:p>
          <a:p>
            <a:pPr marL="311150" indent="-171450">
              <a:lnSpc>
                <a:spcPct val="90000"/>
              </a:lnSpc>
              <a:spcBef>
                <a:spcPts val="0"/>
              </a:spcBef>
              <a:buSzPts val="1400"/>
            </a:pPr>
            <a:r>
              <a:rPr lang="en-US" sz="1400" b="1" dirty="0">
                <a:ea typeface="Georgia"/>
                <a:cs typeface="Georgia"/>
                <a:sym typeface="Georgia"/>
              </a:rPr>
              <a:t>Most Important:  </a:t>
            </a:r>
            <a:r>
              <a:rPr lang="en-US" sz="1400" dirty="0">
                <a:ea typeface="Georgia"/>
                <a:cs typeface="Georgia"/>
                <a:sym typeface="Georgia"/>
              </a:rPr>
              <a:t>BEFORE announcing to the student that they have won a scholarship, it is required that you send the applicants information to </a:t>
            </a:r>
            <a:r>
              <a:rPr lang="en-US" sz="1400" dirty="0">
                <a:solidFill>
                  <a:srgbClr val="006666"/>
                </a:solidFill>
                <a:ea typeface="Georgia"/>
                <a:cs typeface="Georgia"/>
                <a:sym typeface="Georgia"/>
                <a:hlinkClick r:id="rId2">
                  <a:extLst>
                    <a:ext uri="{A12FA001-AC4F-418D-AE19-62706E023703}">
                      <ahyp:hlinkClr xmlns:ahyp="http://schemas.microsoft.com/office/drawing/2018/hyperlinkcolor" val="tx"/>
                    </a:ext>
                  </a:extLst>
                </a:hlinkClick>
              </a:rPr>
              <a:t>Erika.Swansen@NEWH.org</a:t>
            </a:r>
            <a:r>
              <a:rPr lang="en-US" sz="1400" dirty="0">
                <a:solidFill>
                  <a:srgbClr val="006666"/>
                </a:solidFill>
                <a:ea typeface="Georgia"/>
                <a:cs typeface="Georgia"/>
                <a:sym typeface="Georgia"/>
              </a:rPr>
              <a:t> </a:t>
            </a:r>
            <a:r>
              <a:rPr lang="en-US" sz="1400" dirty="0">
                <a:ea typeface="Georgia"/>
                <a:cs typeface="Georgia"/>
                <a:sym typeface="Georgia"/>
              </a:rPr>
              <a:t>first so that the team can do a final vetting to ensure the applicant meets the qualifications.</a:t>
            </a:r>
          </a:p>
          <a:p>
            <a:pPr>
              <a:lnSpc>
                <a:spcPct val="90000"/>
              </a:lnSpc>
            </a:pPr>
            <a:endParaRPr lang="en-US" sz="1000" dirty="0"/>
          </a:p>
        </p:txBody>
      </p:sp>
      <p:pic>
        <p:nvPicPr>
          <p:cNvPr id="4" name="Graphic 3">
            <a:extLst>
              <a:ext uri="{FF2B5EF4-FFF2-40B4-BE49-F238E27FC236}">
                <a16:creationId xmlns:a16="http://schemas.microsoft.com/office/drawing/2014/main" id="{2B2D6AE0-F0E9-8268-AED0-C1CF3E61758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414032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29AE00-6D8C-41D7-8B33-B44A25E0D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9E793DA-F1DD-4288-A72D-1AFC134D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7467601"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A84FC7-0531-3A34-2518-F85A772751D9}"/>
              </a:ext>
            </a:extLst>
          </p:cNvPr>
          <p:cNvSpPr>
            <a:spLocks noGrp="1"/>
          </p:cNvSpPr>
          <p:nvPr>
            <p:ph type="title"/>
          </p:nvPr>
        </p:nvSpPr>
        <p:spPr>
          <a:xfrm>
            <a:off x="1371600" y="948060"/>
            <a:ext cx="6096000" cy="925620"/>
          </a:xfrm>
        </p:spPr>
        <p:txBody>
          <a:bodyPr>
            <a:normAutofit/>
          </a:bodyPr>
          <a:lstStyle/>
          <a:p>
            <a:pPr algn="ctr"/>
            <a:r>
              <a:rPr lang="en-US" sz="3000" dirty="0"/>
              <a:t>Love a student but they don’t qualify? </a:t>
            </a:r>
          </a:p>
        </p:txBody>
      </p:sp>
      <p:sp>
        <p:nvSpPr>
          <p:cNvPr id="3" name="Content Placeholder 2">
            <a:extLst>
              <a:ext uri="{FF2B5EF4-FFF2-40B4-BE49-F238E27FC236}">
                <a16:creationId xmlns:a16="http://schemas.microsoft.com/office/drawing/2014/main" id="{D2303224-8FF1-0C7A-EF43-050FFB0B6B76}"/>
              </a:ext>
            </a:extLst>
          </p:cNvPr>
          <p:cNvSpPr>
            <a:spLocks noGrp="1"/>
          </p:cNvSpPr>
          <p:nvPr>
            <p:ph idx="1"/>
          </p:nvPr>
        </p:nvSpPr>
        <p:spPr>
          <a:xfrm>
            <a:off x="1284651" y="2135939"/>
            <a:ext cx="6239050" cy="3501926"/>
          </a:xfrm>
        </p:spPr>
        <p:txBody>
          <a:bodyPr>
            <a:normAutofit lnSpcReduction="10000"/>
          </a:bodyPr>
          <a:lstStyle/>
          <a:p>
            <a:pPr marL="0" indent="0">
              <a:buNone/>
            </a:pPr>
            <a:r>
              <a:rPr lang="en-US" dirty="0">
                <a:ea typeface="Georgia"/>
                <a:cs typeface="Georgia"/>
                <a:sym typeface="Georgia"/>
              </a:rPr>
              <a:t>If there are stellar applicants but the Chapter/Region does not have the funds to award all of them or they do not have any financial need, consider creating an honorary award, or a special mention of them during the awards ceremony</a:t>
            </a:r>
          </a:p>
          <a:p>
            <a:pPr marL="0" lvl="0" indent="0" rtl="0">
              <a:spcBef>
                <a:spcPts val="0"/>
              </a:spcBef>
              <a:spcAft>
                <a:spcPts val="0"/>
              </a:spcAft>
              <a:buSzPts val="1400"/>
              <a:buNone/>
            </a:pPr>
            <a:endParaRPr lang="en-US" dirty="0">
              <a:ea typeface="Georgia"/>
              <a:cs typeface="Georgia"/>
              <a:sym typeface="Georgia"/>
            </a:endParaRPr>
          </a:p>
          <a:p>
            <a:pPr marL="0" lvl="0" indent="0" rtl="0">
              <a:spcBef>
                <a:spcPts val="0"/>
              </a:spcBef>
              <a:spcAft>
                <a:spcPts val="0"/>
              </a:spcAft>
              <a:buSzPts val="1400"/>
              <a:buNone/>
            </a:pPr>
            <a:r>
              <a:rPr lang="en-US" dirty="0">
                <a:ea typeface="Georgia"/>
                <a:cs typeface="Georgia"/>
                <a:sym typeface="Georgia"/>
              </a:rPr>
              <a:t>This award would not provide the student with any monetary funds but it would be a way to help celebrate them and give them a resume booster.</a:t>
            </a:r>
          </a:p>
          <a:p>
            <a:endParaRPr lang="en-US" dirty="0"/>
          </a:p>
        </p:txBody>
      </p:sp>
      <p:pic>
        <p:nvPicPr>
          <p:cNvPr id="4" name="Picture 3" descr="Close-up of star trophies">
            <a:extLst>
              <a:ext uri="{FF2B5EF4-FFF2-40B4-BE49-F238E27FC236}">
                <a16:creationId xmlns:a16="http://schemas.microsoft.com/office/drawing/2014/main" id="{48E73EAD-F962-195E-C0CA-981347456B6F}"/>
              </a:ext>
            </a:extLst>
          </p:cNvPr>
          <p:cNvPicPr>
            <a:picLocks noChangeAspect="1"/>
          </p:cNvPicPr>
          <p:nvPr/>
        </p:nvPicPr>
        <p:blipFill rotWithShape="1">
          <a:blip r:embed="rId2"/>
          <a:srcRect l="7248" r="51420" b="-2"/>
          <a:stretch/>
        </p:blipFill>
        <p:spPr>
          <a:xfrm>
            <a:off x="8153400" y="685800"/>
            <a:ext cx="3397211" cy="5486400"/>
          </a:xfrm>
          <a:prstGeom prst="rect">
            <a:avLst/>
          </a:prstGeom>
        </p:spPr>
      </p:pic>
      <p:pic>
        <p:nvPicPr>
          <p:cNvPr id="5" name="Graphic 4">
            <a:extLst>
              <a:ext uri="{FF2B5EF4-FFF2-40B4-BE49-F238E27FC236}">
                <a16:creationId xmlns:a16="http://schemas.microsoft.com/office/drawing/2014/main" id="{42DE7DBA-05D1-1DE7-D828-5159B613FFE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2562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4C27EA-18ED-4CFA-8823-6BCBAC02D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699"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4766D5-5F60-DA34-312A-9F8ADD99E3EC}"/>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Keeping  Students Engaged</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4C2DA1-93F3-47F9-BF86-D04FA8C17E1C}"/>
              </a:ext>
            </a:extLst>
          </p:cNvPr>
          <p:cNvSpPr>
            <a:spLocks noGrp="1"/>
          </p:cNvSpPr>
          <p:nvPr>
            <p:ph idx="1"/>
          </p:nvPr>
        </p:nvSpPr>
        <p:spPr>
          <a:xfrm>
            <a:off x="5613400" y="298450"/>
            <a:ext cx="6508750" cy="6261100"/>
          </a:xfrm>
        </p:spPr>
        <p:txBody>
          <a:bodyPr anchor="ctr">
            <a:normAutofit/>
          </a:bodyPr>
          <a:lstStyle/>
          <a:p>
            <a:pPr marL="0" indent="0">
              <a:lnSpc>
                <a:spcPct val="90000"/>
              </a:lnSpc>
              <a:buNone/>
            </a:pPr>
            <a:r>
              <a:rPr lang="en-US" sz="1400" dirty="0">
                <a:ea typeface="Georgia"/>
                <a:cs typeface="Georgia"/>
                <a:sym typeface="Georgia"/>
              </a:rPr>
              <a:t>We invest a lot into our student scholarship recipients. We invest in their story, their success, and we want them to be a part of our organization after they graduate as well so that we can watch them grow. Many times, these scholarship recipients end up joining the NEWH Chapter Board and becoming Scholarship Directors themselves. It is heartwarming to see them continue the cycle of giving to these students. We aim for the Chapters to engage in the students and check-in with them afterwards to help them on their path and encourage them to stay involved in our organization. </a:t>
            </a:r>
          </a:p>
          <a:p>
            <a:pPr>
              <a:lnSpc>
                <a:spcPct val="90000"/>
              </a:lnSpc>
            </a:pPr>
            <a:r>
              <a:rPr lang="en-US" sz="1400" dirty="0">
                <a:ea typeface="Georgia"/>
                <a:cs typeface="Georgia"/>
                <a:sym typeface="Georgia"/>
              </a:rPr>
              <a:t>Keep in touch with as many students as we can.</a:t>
            </a:r>
          </a:p>
          <a:p>
            <a:pPr>
              <a:lnSpc>
                <a:spcPct val="90000"/>
              </a:lnSpc>
            </a:pPr>
            <a:r>
              <a:rPr lang="en-US" sz="1400" dirty="0">
                <a:ea typeface="Georgia"/>
                <a:cs typeface="Georgia"/>
                <a:sym typeface="Georgia"/>
              </a:rPr>
              <a:t>Have at least one student liaison who was a scholarship winner each year on the board.</a:t>
            </a:r>
          </a:p>
          <a:p>
            <a:pPr>
              <a:lnSpc>
                <a:spcPct val="90000"/>
              </a:lnSpc>
            </a:pPr>
            <a:r>
              <a:rPr lang="en-US" sz="1400" dirty="0">
                <a:ea typeface="Georgia"/>
                <a:cs typeface="Georgia"/>
                <a:sym typeface="Georgia"/>
              </a:rPr>
              <a:t>Invite students and recent graduates to NEWH networking events.</a:t>
            </a:r>
          </a:p>
          <a:p>
            <a:pPr>
              <a:lnSpc>
                <a:spcPct val="90000"/>
              </a:lnSpc>
            </a:pPr>
            <a:r>
              <a:rPr lang="en-US" sz="1400" dirty="0">
                <a:ea typeface="Georgia"/>
                <a:cs typeface="Georgia"/>
                <a:sym typeface="Georgia"/>
              </a:rPr>
              <a:t>Reach out to student members to see if they’d like to help with outreach at their schools to promote to applications.</a:t>
            </a:r>
          </a:p>
          <a:p>
            <a:pPr>
              <a:lnSpc>
                <a:spcPct val="90000"/>
              </a:lnSpc>
            </a:pPr>
            <a:r>
              <a:rPr lang="en-US" sz="1400" dirty="0">
                <a:ea typeface="Georgia"/>
                <a:cs typeface="Georgia"/>
                <a:sym typeface="Georgia"/>
              </a:rPr>
              <a:t>Remind them that student memberships are free and they get a free year of an associate membership once they graduate.</a:t>
            </a:r>
          </a:p>
          <a:p>
            <a:pPr>
              <a:lnSpc>
                <a:spcPct val="90000"/>
              </a:lnSpc>
            </a:pPr>
            <a:r>
              <a:rPr lang="en-US" sz="1400" dirty="0">
                <a:ea typeface="Georgia"/>
                <a:cs typeface="Georgia"/>
                <a:sym typeface="Georgia"/>
              </a:rPr>
              <a:t>Invite them to like the local Chapter’s social media pages to stay informed of events and happenings.</a:t>
            </a:r>
          </a:p>
          <a:p>
            <a:pPr>
              <a:lnSpc>
                <a:spcPct val="90000"/>
              </a:lnSpc>
            </a:pPr>
            <a:r>
              <a:rPr lang="en-US" sz="1400" dirty="0">
                <a:ea typeface="Georgia"/>
                <a:cs typeface="Georgia"/>
                <a:sym typeface="Georgia"/>
              </a:rPr>
              <a:t>Ask your winners to tell their NEWH story through video, interviews, or photos.</a:t>
            </a:r>
          </a:p>
          <a:p>
            <a:pPr>
              <a:lnSpc>
                <a:spcPct val="90000"/>
              </a:lnSpc>
            </a:pPr>
            <a:r>
              <a:rPr lang="en-US" sz="1400" dirty="0">
                <a:ea typeface="Georgia"/>
                <a:cs typeface="Georgia"/>
                <a:sym typeface="Georgia"/>
              </a:rPr>
              <a:t>Submit photos/video of scholarship awards or interview with students to NEWH Inc.</a:t>
            </a:r>
          </a:p>
          <a:p>
            <a:pPr>
              <a:lnSpc>
                <a:spcPct val="90000"/>
              </a:lnSpc>
            </a:pPr>
            <a:r>
              <a:rPr lang="en-US" sz="1400" dirty="0">
                <a:ea typeface="Georgia"/>
                <a:cs typeface="Georgia"/>
                <a:sym typeface="Georgia"/>
              </a:rPr>
              <a:t>Invite them to join the emerging talent board on </a:t>
            </a:r>
            <a:r>
              <a:rPr lang="en-US" sz="1400" dirty="0">
                <a:solidFill>
                  <a:srgbClr val="006666"/>
                </a:solidFill>
                <a:ea typeface="Georgia"/>
                <a:cs typeface="Georgia"/>
                <a:sym typeface="Georgia"/>
                <a:hlinkClick r:id="rId2">
                  <a:extLst>
                    <a:ext uri="{A12FA001-AC4F-418D-AE19-62706E023703}">
                      <ahyp:hlinkClr xmlns:ahyp="http://schemas.microsoft.com/office/drawing/2018/hyperlinkcolor" val="tx"/>
                    </a:ext>
                  </a:extLst>
                </a:hlinkClick>
              </a:rPr>
              <a:t>www.newh.org</a:t>
            </a:r>
            <a:r>
              <a:rPr lang="en-US" sz="1400" dirty="0">
                <a:solidFill>
                  <a:srgbClr val="006666"/>
                </a:solidFill>
                <a:ea typeface="Georgia"/>
                <a:cs typeface="Georgia"/>
                <a:sym typeface="Georgia"/>
              </a:rPr>
              <a:t>.</a:t>
            </a:r>
          </a:p>
          <a:p>
            <a:pPr>
              <a:lnSpc>
                <a:spcPct val="90000"/>
              </a:lnSpc>
            </a:pPr>
            <a:r>
              <a:rPr lang="en-US" sz="1400" dirty="0">
                <a:ea typeface="Georgia"/>
                <a:cs typeface="Georgia"/>
                <a:sym typeface="Georgia"/>
              </a:rPr>
              <a:t>They can look for jobs on the NEWH Career Network.</a:t>
            </a:r>
          </a:p>
          <a:p>
            <a:pPr marL="0" indent="0">
              <a:lnSpc>
                <a:spcPct val="90000"/>
              </a:lnSpc>
              <a:buNone/>
            </a:pPr>
            <a:endParaRPr lang="en-US" sz="1300" dirty="0"/>
          </a:p>
        </p:txBody>
      </p:sp>
      <p:pic>
        <p:nvPicPr>
          <p:cNvPr id="4" name="Graphic 3">
            <a:extLst>
              <a:ext uri="{FF2B5EF4-FFF2-40B4-BE49-F238E27FC236}">
                <a16:creationId xmlns:a16="http://schemas.microsoft.com/office/drawing/2014/main" id="{7B12A53E-E262-1896-CB36-708F592A7B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295144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2546713-DF96-41B2-8180-3EEC5B802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40" name="Rectangle 1039">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9145E60B-0CD0-0A68-570B-3318DCBB8DCC}"/>
              </a:ext>
            </a:extLst>
          </p:cNvPr>
          <p:cNvSpPr>
            <a:spLocks noGrp="1"/>
          </p:cNvSpPr>
          <p:nvPr>
            <p:ph type="title"/>
          </p:nvPr>
        </p:nvSpPr>
        <p:spPr>
          <a:xfrm>
            <a:off x="698528" y="511126"/>
            <a:ext cx="6083272" cy="1031634"/>
          </a:xfrm>
        </p:spPr>
        <p:txBody>
          <a:bodyPr>
            <a:normAutofit/>
          </a:bodyPr>
          <a:lstStyle/>
          <a:p>
            <a:pPr algn="ctr"/>
            <a:r>
              <a:rPr lang="en-US" dirty="0"/>
              <a:t>Thank you for serving!</a:t>
            </a:r>
          </a:p>
        </p:txBody>
      </p:sp>
      <p:sp>
        <p:nvSpPr>
          <p:cNvPr id="3" name="Content Placeholder 2">
            <a:extLst>
              <a:ext uri="{FF2B5EF4-FFF2-40B4-BE49-F238E27FC236}">
                <a16:creationId xmlns:a16="http://schemas.microsoft.com/office/drawing/2014/main" id="{EE22BD45-10D3-FAF8-E049-D7B707052323}"/>
              </a:ext>
            </a:extLst>
          </p:cNvPr>
          <p:cNvSpPr>
            <a:spLocks noGrp="1"/>
          </p:cNvSpPr>
          <p:nvPr>
            <p:ph idx="1"/>
          </p:nvPr>
        </p:nvSpPr>
        <p:spPr>
          <a:xfrm>
            <a:off x="685801" y="1829287"/>
            <a:ext cx="6083272" cy="4342914"/>
          </a:xfrm>
        </p:spPr>
        <p:txBody>
          <a:bodyPr>
            <a:normAutofit/>
          </a:bodyPr>
          <a:lstStyle/>
          <a:p>
            <a:pPr marL="0" indent="0">
              <a:buNone/>
            </a:pPr>
            <a:endParaRPr lang="en-US" sz="2400" dirty="0">
              <a:solidFill>
                <a:srgbClr val="006666"/>
              </a:solidFill>
            </a:endParaRPr>
          </a:p>
          <a:p>
            <a:pPr marL="0" indent="0">
              <a:buNone/>
            </a:pPr>
            <a:endParaRPr lang="en-US" dirty="0">
              <a:solidFill>
                <a:srgbClr val="006666"/>
              </a:solidFill>
            </a:endParaRPr>
          </a:p>
          <a:p>
            <a:pPr marL="0" indent="0">
              <a:buNone/>
            </a:pPr>
            <a:endParaRPr lang="en-US" sz="2400" dirty="0">
              <a:solidFill>
                <a:srgbClr val="006666"/>
              </a:solidFill>
            </a:endParaRPr>
          </a:p>
          <a:p>
            <a:pPr marL="0" indent="0">
              <a:buNone/>
            </a:pPr>
            <a:r>
              <a:rPr lang="en-US" sz="2400" dirty="0">
                <a:solidFill>
                  <a:srgbClr val="006666"/>
                </a:solidFill>
              </a:rPr>
              <a:t>We thank you for all of your hard work to provide scholarships to well-deserved students.</a:t>
            </a:r>
          </a:p>
          <a:p>
            <a:pPr marL="0" indent="0">
              <a:buNone/>
            </a:pPr>
            <a:endParaRPr lang="en-US" dirty="0"/>
          </a:p>
        </p:txBody>
      </p:sp>
      <p:pic>
        <p:nvPicPr>
          <p:cNvPr id="1030" name="Picture 6" descr="See the source image">
            <a:extLst>
              <a:ext uri="{FF2B5EF4-FFF2-40B4-BE49-F238E27FC236}">
                <a16:creationId xmlns:a16="http://schemas.microsoft.com/office/drawing/2014/main" id="{2762C449-F502-434F-66D0-3E79BCC582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104721" y="1174915"/>
            <a:ext cx="3600226" cy="172810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90321C77-DB16-4C1F-506C-91D59D974B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36734" y="3587131"/>
            <a:ext cx="1998860" cy="2586761"/>
          </a:xfrm>
          <a:prstGeom prst="rect">
            <a:avLst/>
          </a:prstGeom>
        </p:spPr>
      </p:pic>
    </p:spTree>
    <p:extLst>
      <p:ext uri="{BB962C8B-B14F-4D97-AF65-F5344CB8AC3E}">
        <p14:creationId xmlns:p14="http://schemas.microsoft.com/office/powerpoint/2010/main" val="135896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294A58-44BA-67DB-09D0-7C63349D2A16}"/>
              </a:ext>
            </a:extLst>
          </p:cNvPr>
          <p:cNvSpPr>
            <a:spLocks noGrp="1"/>
          </p:cNvSpPr>
          <p:nvPr>
            <p:ph type="title"/>
          </p:nvPr>
        </p:nvSpPr>
        <p:spPr>
          <a:xfrm>
            <a:off x="1371600" y="1020728"/>
            <a:ext cx="9486900" cy="996061"/>
          </a:xfrm>
        </p:spPr>
        <p:txBody>
          <a:bodyPr anchor="b">
            <a:normAutofit/>
          </a:bodyPr>
          <a:lstStyle/>
          <a:p>
            <a:pPr algn="ctr"/>
            <a:r>
              <a:rPr lang="en-US" dirty="0"/>
              <a:t>The scholarship Application Review Committee and the Process</a:t>
            </a:r>
          </a:p>
        </p:txBody>
      </p:sp>
      <p:sp>
        <p:nvSpPr>
          <p:cNvPr id="3" name="Content Placeholder 2">
            <a:extLst>
              <a:ext uri="{FF2B5EF4-FFF2-40B4-BE49-F238E27FC236}">
                <a16:creationId xmlns:a16="http://schemas.microsoft.com/office/drawing/2014/main" id="{CDE7426F-9D60-C557-8168-D368F03536B4}"/>
              </a:ext>
            </a:extLst>
          </p:cNvPr>
          <p:cNvSpPr>
            <a:spLocks noGrp="1"/>
          </p:cNvSpPr>
          <p:nvPr>
            <p:ph idx="1"/>
          </p:nvPr>
        </p:nvSpPr>
        <p:spPr>
          <a:xfrm>
            <a:off x="1371600" y="2200940"/>
            <a:ext cx="9486901" cy="3577854"/>
          </a:xfrm>
        </p:spPr>
        <p:txBody>
          <a:bodyPr>
            <a:normAutofit/>
          </a:bodyPr>
          <a:lstStyle/>
          <a:p>
            <a:pPr marL="0" marR="0" lvl="0" indent="0" rtl="0">
              <a:lnSpc>
                <a:spcPct val="90000"/>
              </a:lnSpc>
              <a:spcBef>
                <a:spcPts val="360"/>
              </a:spcBef>
              <a:spcAft>
                <a:spcPts val="0"/>
              </a:spcAft>
              <a:buClr>
                <a:srgbClr val="99987F"/>
              </a:buClr>
              <a:buSzPts val="1710"/>
              <a:buFont typeface="Noto Sans Symbols"/>
              <a:buNone/>
            </a:pPr>
            <a:r>
              <a:rPr lang="en-US" sz="1700" dirty="0"/>
              <a:t>The role of the Scholarship Committee member is to assist the Scholarship Director with the review of applications and subsequent awarding of the scholarships to a deserving student. This is an awarding journey that brings such joy to those who find themselves in this role. </a:t>
            </a:r>
          </a:p>
          <a:p>
            <a:pPr marL="0" marR="0" lvl="0" indent="0" rtl="0">
              <a:lnSpc>
                <a:spcPct val="90000"/>
              </a:lnSpc>
              <a:spcBef>
                <a:spcPts val="360"/>
              </a:spcBef>
              <a:spcAft>
                <a:spcPts val="0"/>
              </a:spcAft>
              <a:buClr>
                <a:srgbClr val="99987F"/>
              </a:buClr>
              <a:buSzPts val="1710"/>
              <a:buFont typeface="Noto Sans Symbols"/>
              <a:buNone/>
            </a:pPr>
            <a:endParaRPr lang="en-US" sz="1700" dirty="0"/>
          </a:p>
          <a:p>
            <a:pPr marL="0" marR="0" lvl="0" indent="0" rtl="0">
              <a:lnSpc>
                <a:spcPct val="90000"/>
              </a:lnSpc>
              <a:spcBef>
                <a:spcPts val="360"/>
              </a:spcBef>
              <a:spcAft>
                <a:spcPts val="0"/>
              </a:spcAft>
              <a:buClr>
                <a:srgbClr val="99987F"/>
              </a:buClr>
              <a:buSzPts val="1710"/>
              <a:buFont typeface="Noto Sans Symbols"/>
              <a:buNone/>
            </a:pPr>
            <a:r>
              <a:rPr lang="en-US" sz="1700" dirty="0"/>
              <a:t>NEWH’s main goal as a non-profit is to provide students with the much-needed support and to support to the next generation of designers, culinary and hospitality management positions. This document will share some helpful tips to help accomplish the goals.</a:t>
            </a:r>
            <a:br>
              <a:rPr lang="en-US" sz="1700" b="0" i="0" u="none" strike="noStrike" cap="none" dirty="0">
                <a:latin typeface="Georgia"/>
                <a:ea typeface="Georgia"/>
                <a:cs typeface="Georgia"/>
                <a:sym typeface="Georgia"/>
              </a:rPr>
            </a:br>
            <a:endParaRPr lang="en-US" sz="1700" dirty="0"/>
          </a:p>
          <a:p>
            <a:pPr marL="0" marR="0" lvl="0" indent="0" rtl="0">
              <a:lnSpc>
                <a:spcPct val="90000"/>
              </a:lnSpc>
              <a:spcBef>
                <a:spcPts val="360"/>
              </a:spcBef>
              <a:spcAft>
                <a:spcPts val="0"/>
              </a:spcAft>
              <a:buClr>
                <a:srgbClr val="99987F"/>
              </a:buClr>
              <a:buSzPts val="1710"/>
              <a:buFont typeface="Noto Sans Symbols"/>
              <a:buNone/>
            </a:pPr>
            <a:r>
              <a:rPr lang="en-US" sz="1700" dirty="0"/>
              <a:t>Each year, the local Chapters and Regions will select a student (or students) that has a significant amount of need in terms of debt due to their schooling. As a Chapter/Region, it is our job to determine this need and provide scholarships for local students. We use a rating system to provide a score to each of the applications and those with the highest scores receive the scholarships or move onto the next round of review by the Chapter/Region Boards. </a:t>
            </a:r>
          </a:p>
          <a:p>
            <a:pPr marL="0" indent="0">
              <a:lnSpc>
                <a:spcPct val="90000"/>
              </a:lnSpc>
              <a:buNone/>
            </a:pPr>
            <a:endParaRPr lang="en-US" sz="1700" dirty="0"/>
          </a:p>
        </p:txBody>
      </p:sp>
      <p:pic>
        <p:nvPicPr>
          <p:cNvPr id="4" name="Graphic 3">
            <a:extLst>
              <a:ext uri="{FF2B5EF4-FFF2-40B4-BE49-F238E27FC236}">
                <a16:creationId xmlns:a16="http://schemas.microsoft.com/office/drawing/2014/main" id="{516AB4F6-F296-5252-736F-8CBEF09FEF0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105019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85CD22-0F26-4489-AA3A-0DD4ED214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AC343D6F-AA57-4FC4-BBCE-6CC035EF7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10466EF-889C-231C-34F9-64ACA721532E}"/>
              </a:ext>
            </a:extLst>
          </p:cNvPr>
          <p:cNvSpPr>
            <a:spLocks noGrp="1"/>
          </p:cNvSpPr>
          <p:nvPr>
            <p:ph type="title"/>
          </p:nvPr>
        </p:nvSpPr>
        <p:spPr>
          <a:xfrm>
            <a:off x="87086" y="942500"/>
            <a:ext cx="3989614" cy="2823957"/>
          </a:xfrm>
        </p:spPr>
        <p:txBody>
          <a:bodyPr vert="horz" lIns="91440" tIns="45720" rIns="91440" bIns="45720" rtlCol="0" anchor="b">
            <a:noAutofit/>
          </a:bodyPr>
          <a:lstStyle/>
          <a:p>
            <a:pPr algn="ctr"/>
            <a:r>
              <a:rPr lang="en-US" sz="2400" kern="1200" cap="all" spc="300" baseline="0" dirty="0">
                <a:solidFill>
                  <a:schemeClr val="bg2"/>
                </a:solidFill>
                <a:latin typeface="+mj-lt"/>
                <a:ea typeface="+mj-ea"/>
                <a:cs typeface="+mj-cs"/>
              </a:rPr>
              <a:t>Getting Organized and setting Expectations</a:t>
            </a:r>
          </a:p>
        </p:txBody>
      </p:sp>
      <p:pic>
        <p:nvPicPr>
          <p:cNvPr id="3" name="Picture 2">
            <a:extLst>
              <a:ext uri="{FF2B5EF4-FFF2-40B4-BE49-F238E27FC236}">
                <a16:creationId xmlns:a16="http://schemas.microsoft.com/office/drawing/2014/main" id="{C55A82C3-9822-28BE-2F8B-B4AD6928B6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086" y="6241894"/>
            <a:ext cx="1419498" cy="554227"/>
          </a:xfrm>
          <a:prstGeom prst="rect">
            <a:avLst/>
          </a:prstGeom>
        </p:spPr>
      </p:pic>
      <p:sp>
        <p:nvSpPr>
          <p:cNvPr id="4" name="TextBox 3">
            <a:extLst>
              <a:ext uri="{FF2B5EF4-FFF2-40B4-BE49-F238E27FC236}">
                <a16:creationId xmlns:a16="http://schemas.microsoft.com/office/drawing/2014/main" id="{82F82C5E-AC60-0016-A905-CAB853C18C1A}"/>
              </a:ext>
            </a:extLst>
          </p:cNvPr>
          <p:cNvSpPr txBox="1"/>
          <p:nvPr/>
        </p:nvSpPr>
        <p:spPr>
          <a:xfrm>
            <a:off x="4163786" y="185010"/>
            <a:ext cx="7872704" cy="1754326"/>
          </a:xfrm>
          <a:prstGeom prst="rect">
            <a:avLst/>
          </a:prstGeom>
          <a:noFill/>
        </p:spPr>
        <p:txBody>
          <a:bodyPr wrap="square" rtlCol="0">
            <a:spAutoFit/>
          </a:bodyPr>
          <a:lstStyle/>
          <a:p>
            <a:r>
              <a:rPr lang="en-US" sz="1800" dirty="0">
                <a:latin typeface="+mj-lt"/>
              </a:rPr>
              <a:t>In a short period of time, the Scholarship Director will begin to receive scholarship applications in a variety of formats. It is very important to be organized ahead of time since there are a lot of moving pieces. Some applicants will have all their required materials in one email, while others you will need to cha</a:t>
            </a:r>
            <a:r>
              <a:rPr lang="en-US" dirty="0">
                <a:latin typeface="+mj-lt"/>
              </a:rPr>
              <a:t>se.</a:t>
            </a:r>
            <a:endParaRPr lang="en-US" sz="1800" dirty="0">
              <a:latin typeface="+mj-lt"/>
            </a:endParaRPr>
          </a:p>
          <a:p>
            <a:endParaRPr lang="en-US" dirty="0"/>
          </a:p>
          <a:p>
            <a:endParaRPr lang="en-US" dirty="0"/>
          </a:p>
        </p:txBody>
      </p:sp>
      <p:sp>
        <p:nvSpPr>
          <p:cNvPr id="5" name="Google Shape;120;p6">
            <a:extLst>
              <a:ext uri="{FF2B5EF4-FFF2-40B4-BE49-F238E27FC236}">
                <a16:creationId xmlns:a16="http://schemas.microsoft.com/office/drawing/2014/main" id="{0F679127-D25E-E26D-7AD4-3FD1127AF232}"/>
              </a:ext>
            </a:extLst>
          </p:cNvPr>
          <p:cNvSpPr txBox="1">
            <a:spLocks/>
          </p:cNvSpPr>
          <p:nvPr/>
        </p:nvSpPr>
        <p:spPr>
          <a:xfrm>
            <a:off x="5539337" y="1412263"/>
            <a:ext cx="6326436" cy="383071"/>
          </a:xfrm>
          <a:prstGeom prst="rect">
            <a:avLst/>
          </a:prstGeom>
          <a:noFill/>
          <a:ln>
            <a:noFill/>
          </a:ln>
        </p:spPr>
        <p:txBody>
          <a:bodyPr spcFirstLastPara="1" vert="horz" wrap="square" lIns="0" tIns="45700" rIns="0" bIns="0" rtlCol="0" anchor="b" anchorCtr="0">
            <a:no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nSpc>
                <a:spcPct val="100000"/>
              </a:lnSpc>
              <a:spcBef>
                <a:spcPts val="0"/>
              </a:spcBef>
              <a:buClr>
                <a:schemeClr val="dk2"/>
              </a:buClr>
              <a:buSzPts val="3600"/>
              <a:buFont typeface="Georgia"/>
              <a:buNone/>
            </a:pPr>
            <a:r>
              <a:rPr lang="en-US" sz="1800" b="1" dirty="0"/>
              <a:t>Example of Complete Application</a:t>
            </a:r>
            <a:endParaRPr lang="en-US" sz="1800" dirty="0"/>
          </a:p>
        </p:txBody>
      </p:sp>
      <p:pic>
        <p:nvPicPr>
          <p:cNvPr id="27" name="Picture 26">
            <a:extLst>
              <a:ext uri="{FF2B5EF4-FFF2-40B4-BE49-F238E27FC236}">
                <a16:creationId xmlns:a16="http://schemas.microsoft.com/office/drawing/2014/main" id="{B1D09B25-489C-C755-FF0D-4CB420476458}"/>
              </a:ext>
            </a:extLst>
          </p:cNvPr>
          <p:cNvPicPr>
            <a:picLocks noChangeAspect="1"/>
          </p:cNvPicPr>
          <p:nvPr/>
        </p:nvPicPr>
        <p:blipFill>
          <a:blip r:embed="rId4"/>
          <a:stretch>
            <a:fillRect/>
          </a:stretch>
        </p:blipFill>
        <p:spPr>
          <a:xfrm>
            <a:off x="4939502" y="1968617"/>
            <a:ext cx="1607054" cy="1995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id="{34E31CD3-B807-1D9F-4365-3E7523003612}"/>
              </a:ext>
            </a:extLst>
          </p:cNvPr>
          <p:cNvPicPr>
            <a:picLocks noChangeAspect="1"/>
          </p:cNvPicPr>
          <p:nvPr/>
        </p:nvPicPr>
        <p:blipFill>
          <a:blip r:embed="rId5"/>
          <a:stretch>
            <a:fillRect/>
          </a:stretch>
        </p:blipFill>
        <p:spPr>
          <a:xfrm>
            <a:off x="7426645" y="1953973"/>
            <a:ext cx="1640795" cy="1982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a:extLst>
              <a:ext uri="{FF2B5EF4-FFF2-40B4-BE49-F238E27FC236}">
                <a16:creationId xmlns:a16="http://schemas.microsoft.com/office/drawing/2014/main" id="{6125528C-C1D1-3702-1AD9-1E4D6F9E8D89}"/>
              </a:ext>
            </a:extLst>
          </p:cNvPr>
          <p:cNvPicPr>
            <a:picLocks noChangeAspect="1"/>
          </p:cNvPicPr>
          <p:nvPr/>
        </p:nvPicPr>
        <p:blipFill>
          <a:blip r:embed="rId6"/>
          <a:stretch>
            <a:fillRect/>
          </a:stretch>
        </p:blipFill>
        <p:spPr>
          <a:xfrm>
            <a:off x="9826818" y="1950245"/>
            <a:ext cx="1542515" cy="2011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76C3E90E-CE0B-2A82-446C-F218CDB3008F}"/>
              </a:ext>
            </a:extLst>
          </p:cNvPr>
          <p:cNvSpPr txBox="1"/>
          <p:nvPr/>
        </p:nvSpPr>
        <p:spPr>
          <a:xfrm>
            <a:off x="4919603" y="4033473"/>
            <a:ext cx="1701334" cy="276999"/>
          </a:xfrm>
          <a:prstGeom prst="rect">
            <a:avLst/>
          </a:prstGeom>
          <a:noFill/>
        </p:spPr>
        <p:txBody>
          <a:bodyPr wrap="square" rtlCol="0">
            <a:spAutoFit/>
          </a:bodyPr>
          <a:lstStyle/>
          <a:p>
            <a:pPr algn="ctr"/>
            <a:r>
              <a:rPr lang="en-US" sz="1200" b="1" dirty="0">
                <a:latin typeface="+mj-lt"/>
              </a:rPr>
              <a:t>Application (Pg. 1)</a:t>
            </a:r>
          </a:p>
        </p:txBody>
      </p:sp>
      <p:sp>
        <p:nvSpPr>
          <p:cNvPr id="34" name="TextBox 33">
            <a:extLst>
              <a:ext uri="{FF2B5EF4-FFF2-40B4-BE49-F238E27FC236}">
                <a16:creationId xmlns:a16="http://schemas.microsoft.com/office/drawing/2014/main" id="{D571A5C3-6B5B-221B-FF06-AF381E0BFC3D}"/>
              </a:ext>
            </a:extLst>
          </p:cNvPr>
          <p:cNvSpPr txBox="1"/>
          <p:nvPr/>
        </p:nvSpPr>
        <p:spPr>
          <a:xfrm>
            <a:off x="7410916" y="4002611"/>
            <a:ext cx="1701334" cy="276999"/>
          </a:xfrm>
          <a:prstGeom prst="rect">
            <a:avLst/>
          </a:prstGeom>
          <a:noFill/>
        </p:spPr>
        <p:txBody>
          <a:bodyPr wrap="square" rtlCol="0">
            <a:spAutoFit/>
          </a:bodyPr>
          <a:lstStyle/>
          <a:p>
            <a:pPr algn="ctr"/>
            <a:r>
              <a:rPr lang="en-US" sz="1200" b="1" dirty="0">
                <a:latin typeface="+mj-lt"/>
              </a:rPr>
              <a:t>Application (Pg. 2)</a:t>
            </a:r>
          </a:p>
        </p:txBody>
      </p:sp>
      <p:sp>
        <p:nvSpPr>
          <p:cNvPr id="35" name="TextBox 34">
            <a:extLst>
              <a:ext uri="{FF2B5EF4-FFF2-40B4-BE49-F238E27FC236}">
                <a16:creationId xmlns:a16="http://schemas.microsoft.com/office/drawing/2014/main" id="{1DD3FA21-A0AF-150F-EB54-7719097A19C1}"/>
              </a:ext>
            </a:extLst>
          </p:cNvPr>
          <p:cNvSpPr txBox="1"/>
          <p:nvPr/>
        </p:nvSpPr>
        <p:spPr>
          <a:xfrm>
            <a:off x="9791514" y="4033473"/>
            <a:ext cx="1613121" cy="276999"/>
          </a:xfrm>
          <a:prstGeom prst="rect">
            <a:avLst/>
          </a:prstGeom>
          <a:noFill/>
        </p:spPr>
        <p:txBody>
          <a:bodyPr wrap="square" rtlCol="0">
            <a:spAutoFit/>
          </a:bodyPr>
          <a:lstStyle/>
          <a:p>
            <a:pPr algn="ctr"/>
            <a:r>
              <a:rPr lang="en-US" sz="1200" b="1" dirty="0">
                <a:latin typeface="+mj-lt"/>
              </a:rPr>
              <a:t>Financial Form</a:t>
            </a:r>
          </a:p>
        </p:txBody>
      </p:sp>
      <p:pic>
        <p:nvPicPr>
          <p:cNvPr id="40" name="Google Shape;123;p6">
            <a:extLst>
              <a:ext uri="{FF2B5EF4-FFF2-40B4-BE49-F238E27FC236}">
                <a16:creationId xmlns:a16="http://schemas.microsoft.com/office/drawing/2014/main" id="{943285AA-B480-EAE2-C754-77C5350AFDF5}"/>
              </a:ext>
            </a:extLst>
          </p:cNvPr>
          <p:cNvPicPr preferRelativeResize="0"/>
          <p:nvPr/>
        </p:nvPicPr>
        <p:blipFill>
          <a:blip r:embed="rId7">
            <a:alphaModFix/>
          </a:blip>
          <a:stretch>
            <a:fillRect/>
          </a:stretch>
        </p:blipFill>
        <p:spPr>
          <a:xfrm>
            <a:off x="4919603" y="4364561"/>
            <a:ext cx="1701334" cy="2116710"/>
          </a:xfrm>
          <a:prstGeom prst="rect">
            <a:avLst/>
          </a:prstGeom>
          <a:noFill/>
          <a:ln>
            <a:noFill/>
          </a:ln>
        </p:spPr>
      </p:pic>
      <p:sp>
        <p:nvSpPr>
          <p:cNvPr id="41" name="Google Shape;128;p6">
            <a:extLst>
              <a:ext uri="{FF2B5EF4-FFF2-40B4-BE49-F238E27FC236}">
                <a16:creationId xmlns:a16="http://schemas.microsoft.com/office/drawing/2014/main" id="{55C25E98-2B63-7689-8707-630D3B672FF6}"/>
              </a:ext>
            </a:extLst>
          </p:cNvPr>
          <p:cNvSpPr txBox="1">
            <a:spLocks/>
          </p:cNvSpPr>
          <p:nvPr/>
        </p:nvSpPr>
        <p:spPr>
          <a:xfrm rot="-2669054">
            <a:off x="5142576" y="5352820"/>
            <a:ext cx="1649606" cy="185835"/>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505046"/>
              </a:buClr>
              <a:buSzPts val="2800"/>
              <a:buFont typeface="Georgia"/>
              <a:buNone/>
              <a:tabLst/>
              <a:defRPr/>
            </a:pPr>
            <a:r>
              <a:rPr kumimoji="0" lang="en-US" sz="2200" b="1" i="0" u="none" strike="noStrike" kern="0" cap="none" spc="0" normalizeH="0" baseline="0" noProof="0" dirty="0">
                <a:ln>
                  <a:noFill/>
                </a:ln>
                <a:solidFill>
                  <a:srgbClr val="C0C0C0"/>
                </a:solidFill>
                <a:effectLst/>
                <a:uLnTx/>
                <a:uFillTx/>
                <a:latin typeface="Georgia"/>
                <a:sym typeface="Georgia"/>
              </a:rPr>
              <a:t>Example</a:t>
            </a:r>
            <a:endParaRPr kumimoji="0" lang="en-US" sz="2200" b="0" i="0" u="none" strike="noStrike" kern="0" cap="none" spc="0" normalizeH="0" baseline="0" noProof="0" dirty="0">
              <a:ln>
                <a:noFill/>
              </a:ln>
              <a:solidFill>
                <a:srgbClr val="C0C0C0"/>
              </a:solidFill>
              <a:effectLst/>
              <a:uLnTx/>
              <a:uFillTx/>
              <a:latin typeface="Georgia"/>
              <a:sym typeface="Georgia"/>
            </a:endParaRPr>
          </a:p>
        </p:txBody>
      </p:sp>
      <p:sp>
        <p:nvSpPr>
          <p:cNvPr id="42" name="TextBox 41">
            <a:extLst>
              <a:ext uri="{FF2B5EF4-FFF2-40B4-BE49-F238E27FC236}">
                <a16:creationId xmlns:a16="http://schemas.microsoft.com/office/drawing/2014/main" id="{1F610BE6-A4BD-CD82-AFEA-B606FC8A99EC}"/>
              </a:ext>
            </a:extLst>
          </p:cNvPr>
          <p:cNvSpPr txBox="1"/>
          <p:nvPr/>
        </p:nvSpPr>
        <p:spPr>
          <a:xfrm>
            <a:off x="4919602" y="6496010"/>
            <a:ext cx="1701335" cy="276999"/>
          </a:xfrm>
          <a:prstGeom prst="rect">
            <a:avLst/>
          </a:prstGeom>
          <a:noFill/>
        </p:spPr>
        <p:txBody>
          <a:bodyPr wrap="square" rtlCol="0">
            <a:spAutoFit/>
          </a:bodyPr>
          <a:lstStyle/>
          <a:p>
            <a:pPr algn="ctr"/>
            <a:r>
              <a:rPr lang="en-US" sz="1200" b="1" dirty="0">
                <a:latin typeface="+mj-lt"/>
              </a:rPr>
              <a:t>Official Transcript</a:t>
            </a:r>
          </a:p>
        </p:txBody>
      </p:sp>
      <p:pic>
        <p:nvPicPr>
          <p:cNvPr id="43" name="Google Shape;132;p6">
            <a:extLst>
              <a:ext uri="{FF2B5EF4-FFF2-40B4-BE49-F238E27FC236}">
                <a16:creationId xmlns:a16="http://schemas.microsoft.com/office/drawing/2014/main" id="{08A83D87-98C3-C53D-63B1-7F8DD5470027}"/>
              </a:ext>
            </a:extLst>
          </p:cNvPr>
          <p:cNvPicPr preferRelativeResize="0"/>
          <p:nvPr/>
        </p:nvPicPr>
        <p:blipFill>
          <a:blip r:embed="rId8">
            <a:alphaModFix/>
          </a:blip>
          <a:stretch>
            <a:fillRect/>
          </a:stretch>
        </p:blipFill>
        <p:spPr>
          <a:xfrm>
            <a:off x="7426645" y="4417385"/>
            <a:ext cx="1698434" cy="2101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Google Shape;128;p6">
            <a:extLst>
              <a:ext uri="{FF2B5EF4-FFF2-40B4-BE49-F238E27FC236}">
                <a16:creationId xmlns:a16="http://schemas.microsoft.com/office/drawing/2014/main" id="{4FE7E8E6-B123-F3D2-4C7E-023BD6F2E073}"/>
              </a:ext>
            </a:extLst>
          </p:cNvPr>
          <p:cNvSpPr txBox="1">
            <a:spLocks/>
          </p:cNvSpPr>
          <p:nvPr/>
        </p:nvSpPr>
        <p:spPr>
          <a:xfrm rot="-2669054">
            <a:off x="7646717" y="5307103"/>
            <a:ext cx="1649606" cy="185835"/>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505046"/>
              </a:buClr>
              <a:buSzPts val="2800"/>
              <a:buFont typeface="Georgia"/>
              <a:buNone/>
              <a:tabLst/>
              <a:defRPr/>
            </a:pPr>
            <a:r>
              <a:rPr kumimoji="0" lang="en-US" sz="2200" b="1" i="0" u="none" strike="noStrike" kern="0" cap="none" spc="0" normalizeH="0" baseline="0" noProof="0" dirty="0">
                <a:ln>
                  <a:noFill/>
                </a:ln>
                <a:solidFill>
                  <a:srgbClr val="C0C0C0"/>
                </a:solidFill>
                <a:effectLst/>
                <a:uLnTx/>
                <a:uFillTx/>
                <a:latin typeface="Georgia"/>
                <a:sym typeface="Georgia"/>
              </a:rPr>
              <a:t>Example</a:t>
            </a:r>
            <a:endParaRPr kumimoji="0" lang="en-US" sz="2200" b="0" i="0" u="none" strike="noStrike" kern="0" cap="none" spc="0" normalizeH="0" baseline="0" noProof="0" dirty="0">
              <a:ln>
                <a:noFill/>
              </a:ln>
              <a:solidFill>
                <a:srgbClr val="C0C0C0"/>
              </a:solidFill>
              <a:effectLst/>
              <a:uLnTx/>
              <a:uFillTx/>
              <a:latin typeface="Georgia"/>
              <a:sym typeface="Georgia"/>
            </a:endParaRPr>
          </a:p>
        </p:txBody>
      </p:sp>
      <p:sp>
        <p:nvSpPr>
          <p:cNvPr id="45" name="TextBox 44">
            <a:extLst>
              <a:ext uri="{FF2B5EF4-FFF2-40B4-BE49-F238E27FC236}">
                <a16:creationId xmlns:a16="http://schemas.microsoft.com/office/drawing/2014/main" id="{8BB3EF7C-C2FB-0222-DBB9-3CCD0FA51EE5}"/>
              </a:ext>
            </a:extLst>
          </p:cNvPr>
          <p:cNvSpPr txBox="1"/>
          <p:nvPr/>
        </p:nvSpPr>
        <p:spPr>
          <a:xfrm>
            <a:off x="7410915" y="6555113"/>
            <a:ext cx="1714163" cy="276999"/>
          </a:xfrm>
          <a:prstGeom prst="rect">
            <a:avLst/>
          </a:prstGeom>
          <a:noFill/>
        </p:spPr>
        <p:txBody>
          <a:bodyPr wrap="square" rtlCol="0">
            <a:spAutoFit/>
          </a:bodyPr>
          <a:lstStyle/>
          <a:p>
            <a:pPr algn="ctr"/>
            <a:r>
              <a:rPr lang="en-US" sz="1200" b="1" dirty="0">
                <a:latin typeface="+mj-lt"/>
              </a:rPr>
              <a:t>Reference Letters (1-3)</a:t>
            </a:r>
          </a:p>
        </p:txBody>
      </p:sp>
      <p:pic>
        <p:nvPicPr>
          <p:cNvPr id="46" name="Google Shape;124;p6">
            <a:extLst>
              <a:ext uri="{FF2B5EF4-FFF2-40B4-BE49-F238E27FC236}">
                <a16:creationId xmlns:a16="http://schemas.microsoft.com/office/drawing/2014/main" id="{1F7814AC-1090-3827-E85C-5540A3F9DAA6}"/>
              </a:ext>
            </a:extLst>
          </p:cNvPr>
          <p:cNvPicPr preferRelativeResize="0"/>
          <p:nvPr/>
        </p:nvPicPr>
        <p:blipFill>
          <a:blip r:embed="rId9">
            <a:alphaModFix/>
          </a:blip>
          <a:stretch>
            <a:fillRect/>
          </a:stretch>
        </p:blipFill>
        <p:spPr>
          <a:xfrm>
            <a:off x="9791513" y="4364561"/>
            <a:ext cx="1613122" cy="2169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 name="Google Shape;129;p6">
            <a:extLst>
              <a:ext uri="{FF2B5EF4-FFF2-40B4-BE49-F238E27FC236}">
                <a16:creationId xmlns:a16="http://schemas.microsoft.com/office/drawing/2014/main" id="{B8FFCAD6-91DE-C8BA-45BB-EB9CE45D7142}"/>
              </a:ext>
            </a:extLst>
          </p:cNvPr>
          <p:cNvSpPr txBox="1">
            <a:spLocks/>
          </p:cNvSpPr>
          <p:nvPr/>
        </p:nvSpPr>
        <p:spPr>
          <a:xfrm rot="-2669054">
            <a:off x="9873888" y="5199856"/>
            <a:ext cx="1619886" cy="194837"/>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505046"/>
              </a:buClr>
              <a:buSzPts val="2800"/>
              <a:buFont typeface="Georgia"/>
              <a:buNone/>
              <a:tabLst/>
              <a:defRPr/>
            </a:pPr>
            <a:r>
              <a:rPr kumimoji="0" lang="en-US" sz="2200" b="1" i="0" u="none" strike="noStrike" kern="0" cap="none" spc="0" normalizeH="0" baseline="0" noProof="0" dirty="0">
                <a:ln>
                  <a:noFill/>
                </a:ln>
                <a:solidFill>
                  <a:srgbClr val="C0C0C0"/>
                </a:solidFill>
                <a:effectLst/>
                <a:uLnTx/>
                <a:uFillTx/>
                <a:latin typeface="Georgia"/>
                <a:sym typeface="Georgia"/>
              </a:rPr>
              <a:t>Example</a:t>
            </a:r>
            <a:endParaRPr kumimoji="0" lang="en-US" sz="2200" b="0" i="0" u="none" strike="noStrike" kern="0" cap="none" spc="0" normalizeH="0" baseline="0" noProof="0" dirty="0">
              <a:ln>
                <a:noFill/>
              </a:ln>
              <a:solidFill>
                <a:srgbClr val="C0C0C0"/>
              </a:solidFill>
              <a:effectLst/>
              <a:uLnTx/>
              <a:uFillTx/>
              <a:latin typeface="Georgia"/>
              <a:sym typeface="Georgia"/>
            </a:endParaRPr>
          </a:p>
        </p:txBody>
      </p:sp>
      <p:sp>
        <p:nvSpPr>
          <p:cNvPr id="48" name="TextBox 47">
            <a:extLst>
              <a:ext uri="{FF2B5EF4-FFF2-40B4-BE49-F238E27FC236}">
                <a16:creationId xmlns:a16="http://schemas.microsoft.com/office/drawing/2014/main" id="{0558EF35-F924-F629-FB42-C7085D970C62}"/>
              </a:ext>
            </a:extLst>
          </p:cNvPr>
          <p:cNvSpPr txBox="1"/>
          <p:nvPr/>
        </p:nvSpPr>
        <p:spPr>
          <a:xfrm>
            <a:off x="9747406" y="6572150"/>
            <a:ext cx="1701335" cy="276999"/>
          </a:xfrm>
          <a:prstGeom prst="rect">
            <a:avLst/>
          </a:prstGeom>
          <a:noFill/>
        </p:spPr>
        <p:txBody>
          <a:bodyPr wrap="square" rtlCol="0">
            <a:spAutoFit/>
          </a:bodyPr>
          <a:lstStyle/>
          <a:p>
            <a:pPr algn="ctr"/>
            <a:r>
              <a:rPr lang="en-US" sz="1200" b="1" dirty="0">
                <a:latin typeface="+mj-lt"/>
              </a:rPr>
              <a:t>Essay</a:t>
            </a:r>
          </a:p>
        </p:txBody>
      </p:sp>
    </p:spTree>
    <p:extLst>
      <p:ext uri="{BB962C8B-B14F-4D97-AF65-F5344CB8AC3E}">
        <p14:creationId xmlns:p14="http://schemas.microsoft.com/office/powerpoint/2010/main" val="377586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D21C58-B547-8A77-48EE-4842B60664D4}"/>
              </a:ext>
            </a:extLst>
          </p:cNvPr>
          <p:cNvSpPr>
            <a:spLocks noGrp="1"/>
          </p:cNvSpPr>
          <p:nvPr>
            <p:ph type="title"/>
          </p:nvPr>
        </p:nvSpPr>
        <p:spPr>
          <a:xfrm>
            <a:off x="922175" y="770868"/>
            <a:ext cx="10347649" cy="1010088"/>
          </a:xfrm>
        </p:spPr>
        <p:txBody>
          <a:bodyPr anchor="b">
            <a:normAutofit/>
          </a:bodyPr>
          <a:lstStyle/>
          <a:p>
            <a:pPr algn="ctr"/>
            <a:r>
              <a:rPr lang="en-US" dirty="0"/>
              <a:t>Making a list and checking it twice</a:t>
            </a:r>
          </a:p>
        </p:txBody>
      </p:sp>
      <p:sp>
        <p:nvSpPr>
          <p:cNvPr id="3" name="Content Placeholder 2">
            <a:extLst>
              <a:ext uri="{FF2B5EF4-FFF2-40B4-BE49-F238E27FC236}">
                <a16:creationId xmlns:a16="http://schemas.microsoft.com/office/drawing/2014/main" id="{56B4DE7F-B348-4189-608F-0FF80A74ADE1}"/>
              </a:ext>
            </a:extLst>
          </p:cNvPr>
          <p:cNvSpPr>
            <a:spLocks noGrp="1"/>
          </p:cNvSpPr>
          <p:nvPr>
            <p:ph idx="1"/>
          </p:nvPr>
        </p:nvSpPr>
        <p:spPr>
          <a:xfrm>
            <a:off x="805541" y="1889937"/>
            <a:ext cx="10580915" cy="3540642"/>
          </a:xfrm>
        </p:spPr>
        <p:txBody>
          <a:bodyPr>
            <a:normAutofit/>
          </a:bodyPr>
          <a:lstStyle/>
          <a:p>
            <a:pPr marL="0" indent="0">
              <a:buNone/>
            </a:pPr>
            <a:r>
              <a:rPr lang="en-US" sz="2000" b="1" dirty="0"/>
              <a:t>TIP:</a:t>
            </a:r>
            <a:r>
              <a:rPr lang="en-US" sz="2000" dirty="0"/>
              <a:t>  Don’t wait until the last minute to confirm if a student has sent all the required items. Sometimes they don’t know that their professor didn’t send a recommendation letter or their transcripts, and it can take a lot of time to gather it. We don’t want them to lose out on the opportunity. Follow up early and often.</a:t>
            </a:r>
          </a:p>
          <a:p>
            <a:endParaRPr lang="en-US" dirty="0"/>
          </a:p>
        </p:txBody>
      </p:sp>
      <p:pic>
        <p:nvPicPr>
          <p:cNvPr id="4" name="Picture 3">
            <a:extLst>
              <a:ext uri="{FF2B5EF4-FFF2-40B4-BE49-F238E27FC236}">
                <a16:creationId xmlns:a16="http://schemas.microsoft.com/office/drawing/2014/main" id="{B2842949-8549-95B4-FD85-60148B3BD5DF}"/>
              </a:ext>
            </a:extLst>
          </p:cNvPr>
          <p:cNvPicPr>
            <a:picLocks noChangeAspect="1"/>
          </p:cNvPicPr>
          <p:nvPr/>
        </p:nvPicPr>
        <p:blipFill>
          <a:blip r:embed="rId2"/>
          <a:stretch>
            <a:fillRect/>
          </a:stretch>
        </p:blipFill>
        <p:spPr>
          <a:xfrm>
            <a:off x="685800" y="3286391"/>
            <a:ext cx="5611008" cy="2800741"/>
          </a:xfrm>
          <a:prstGeom prst="rect">
            <a:avLst/>
          </a:prstGeom>
        </p:spPr>
      </p:pic>
      <p:pic>
        <p:nvPicPr>
          <p:cNvPr id="5" name="Picture 4">
            <a:extLst>
              <a:ext uri="{FF2B5EF4-FFF2-40B4-BE49-F238E27FC236}">
                <a16:creationId xmlns:a16="http://schemas.microsoft.com/office/drawing/2014/main" id="{1BFA8CB9-998F-6957-E9DF-0B2A0810AEC5}"/>
              </a:ext>
            </a:extLst>
          </p:cNvPr>
          <p:cNvPicPr>
            <a:picLocks noChangeAspect="1"/>
          </p:cNvPicPr>
          <p:nvPr/>
        </p:nvPicPr>
        <p:blipFill>
          <a:blip r:embed="rId3"/>
          <a:stretch>
            <a:fillRect/>
          </a:stretch>
        </p:blipFill>
        <p:spPr>
          <a:xfrm>
            <a:off x="7053943" y="3036335"/>
            <a:ext cx="3389701" cy="2775274"/>
          </a:xfrm>
          <a:prstGeom prst="rect">
            <a:avLst/>
          </a:prstGeom>
        </p:spPr>
      </p:pic>
      <p:pic>
        <p:nvPicPr>
          <p:cNvPr id="7" name="Picture 6">
            <a:extLst>
              <a:ext uri="{FF2B5EF4-FFF2-40B4-BE49-F238E27FC236}">
                <a16:creationId xmlns:a16="http://schemas.microsoft.com/office/drawing/2014/main" id="{F4607105-DE0B-C489-4E19-130665A2B44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742974" y="6281181"/>
            <a:ext cx="1286964" cy="502480"/>
          </a:xfrm>
          <a:prstGeom prst="rect">
            <a:avLst/>
          </a:prstGeom>
        </p:spPr>
      </p:pic>
    </p:spTree>
    <p:extLst>
      <p:ext uri="{BB962C8B-B14F-4D97-AF65-F5344CB8AC3E}">
        <p14:creationId xmlns:p14="http://schemas.microsoft.com/office/powerpoint/2010/main" val="147861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B8F75B-C884-4D2B-AE54-13C07B581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63CA40-7ECE-1BDB-A4C3-AC5A3737329D}"/>
              </a:ext>
            </a:extLst>
          </p:cNvPr>
          <p:cNvSpPr>
            <a:spLocks noGrp="1"/>
          </p:cNvSpPr>
          <p:nvPr>
            <p:ph type="title"/>
          </p:nvPr>
        </p:nvSpPr>
        <p:spPr>
          <a:xfrm>
            <a:off x="776177" y="568842"/>
            <a:ext cx="3880229" cy="5709684"/>
          </a:xfrm>
        </p:spPr>
        <p:txBody>
          <a:bodyPr anchor="ctr">
            <a:normAutofit/>
          </a:bodyPr>
          <a:lstStyle/>
          <a:p>
            <a:pPr algn="ctr"/>
            <a:r>
              <a:rPr lang="en-US" sz="3600" dirty="0"/>
              <a:t>Application Review Process	</a:t>
            </a:r>
          </a:p>
        </p:txBody>
      </p:sp>
      <p:sp>
        <p:nvSpPr>
          <p:cNvPr id="21" name="Rectangle 2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F4AEFE-B59D-222B-7406-2B0D6CD7D568}"/>
              </a:ext>
            </a:extLst>
          </p:cNvPr>
          <p:cNvSpPr>
            <a:spLocks noGrp="1"/>
          </p:cNvSpPr>
          <p:nvPr>
            <p:ph idx="1"/>
          </p:nvPr>
        </p:nvSpPr>
        <p:spPr>
          <a:xfrm>
            <a:off x="5887617" y="568842"/>
            <a:ext cx="5831632" cy="5709684"/>
          </a:xfrm>
        </p:spPr>
        <p:txBody>
          <a:bodyPr anchor="ctr">
            <a:normAutofit/>
          </a:bodyPr>
          <a:lstStyle/>
          <a:p>
            <a:pPr marL="0" lvl="0" indent="0" rtl="0">
              <a:spcBef>
                <a:spcPts val="0"/>
              </a:spcBef>
              <a:spcAft>
                <a:spcPts val="0"/>
              </a:spcAft>
              <a:buNone/>
            </a:pPr>
            <a:r>
              <a:rPr lang="en-US" dirty="0">
                <a:ea typeface="Georgia"/>
                <a:cs typeface="Georgia"/>
                <a:sym typeface="Georgia"/>
              </a:rPr>
              <a:t>Each committee member to review a portion of the applications and review them based on the rating system.</a:t>
            </a:r>
          </a:p>
          <a:p>
            <a:pPr marL="0" lvl="0" indent="0" rtl="0">
              <a:spcBef>
                <a:spcPts val="0"/>
              </a:spcBef>
              <a:spcAft>
                <a:spcPts val="0"/>
              </a:spcAft>
              <a:buNone/>
            </a:pPr>
            <a:endParaRPr lang="en-US" dirty="0">
              <a:ea typeface="Georgia"/>
              <a:cs typeface="Georgia"/>
              <a:sym typeface="Georgia"/>
            </a:endParaRPr>
          </a:p>
          <a:p>
            <a:pPr marL="0" indent="0">
              <a:spcBef>
                <a:spcPts val="0"/>
              </a:spcBef>
              <a:buNone/>
            </a:pPr>
            <a:r>
              <a:rPr lang="en-US" dirty="0">
                <a:ea typeface="Georgia"/>
                <a:cs typeface="Georgia"/>
                <a:sym typeface="Georgia"/>
              </a:rPr>
              <a:t>Within the reviewer’s folder, you should provide the following information (also available on NEWH.org) to help with review:</a:t>
            </a:r>
          </a:p>
          <a:p>
            <a:pPr lvl="1">
              <a:spcBef>
                <a:spcPts val="0"/>
              </a:spcBef>
            </a:pPr>
            <a:r>
              <a:rPr lang="en-US" sz="2400" dirty="0">
                <a:ea typeface="Georgia"/>
                <a:cs typeface="Georgia"/>
                <a:sym typeface="Georgia"/>
              </a:rPr>
              <a:t>Excel grading rubric of all their students they are reviewing</a:t>
            </a:r>
          </a:p>
          <a:p>
            <a:pPr lvl="1">
              <a:spcBef>
                <a:spcPts val="0"/>
              </a:spcBef>
            </a:pPr>
            <a:r>
              <a:rPr lang="en-US" sz="2400" dirty="0">
                <a:ea typeface="Georgia"/>
                <a:cs typeface="Georgia"/>
                <a:sym typeface="Georgia"/>
              </a:rPr>
              <a:t>Applications FAQ’s</a:t>
            </a:r>
          </a:p>
          <a:p>
            <a:pPr lvl="1">
              <a:spcBef>
                <a:spcPts val="0"/>
              </a:spcBef>
            </a:pPr>
            <a:r>
              <a:rPr lang="en-US" sz="2400" dirty="0">
                <a:ea typeface="Georgia"/>
                <a:cs typeface="Georgia"/>
                <a:sym typeface="Georgia"/>
              </a:rPr>
              <a:t>Sample Scholarship Application Evaluation Form</a:t>
            </a:r>
          </a:p>
          <a:p>
            <a:pPr lvl="1">
              <a:spcBef>
                <a:spcPts val="0"/>
              </a:spcBef>
            </a:pPr>
            <a:r>
              <a:rPr lang="en-US" sz="2400" dirty="0">
                <a:ea typeface="Georgia"/>
                <a:cs typeface="Georgia"/>
                <a:sym typeface="Georgia"/>
              </a:rPr>
              <a:t>Scoring Tips for reviewers</a:t>
            </a:r>
          </a:p>
          <a:p>
            <a:pPr marL="0" indent="0">
              <a:buNone/>
            </a:pPr>
            <a:endParaRPr lang="en-US" dirty="0"/>
          </a:p>
        </p:txBody>
      </p:sp>
      <p:pic>
        <p:nvPicPr>
          <p:cNvPr id="4" name="Graphic 3">
            <a:extLst>
              <a:ext uri="{FF2B5EF4-FFF2-40B4-BE49-F238E27FC236}">
                <a16:creationId xmlns:a16="http://schemas.microsoft.com/office/drawing/2014/main" id="{30A7641B-0D49-EB6F-91C6-6903ABA5CB8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76449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C836CD-47B2-4287-AE51-D866B8697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A50CAC8-10E2-4E31-9995-4EF17051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 y="0"/>
            <a:ext cx="5426844"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9755C5-3175-AB69-0272-4DC3731A05D6}"/>
              </a:ext>
            </a:extLst>
          </p:cNvPr>
          <p:cNvSpPr>
            <a:spLocks noGrp="1"/>
          </p:cNvSpPr>
          <p:nvPr>
            <p:ph type="title"/>
          </p:nvPr>
        </p:nvSpPr>
        <p:spPr>
          <a:xfrm>
            <a:off x="797442" y="1371600"/>
            <a:ext cx="3870251" cy="4114800"/>
          </a:xfrm>
        </p:spPr>
        <p:txBody>
          <a:bodyPr anchor="ctr">
            <a:normAutofit/>
          </a:bodyPr>
          <a:lstStyle/>
          <a:p>
            <a:pPr algn="ctr"/>
            <a:r>
              <a:rPr lang="en-US" dirty="0">
                <a:solidFill>
                  <a:schemeClr val="bg1"/>
                </a:solidFill>
              </a:rPr>
              <a:t>Reviewing the Applications</a:t>
            </a:r>
          </a:p>
        </p:txBody>
      </p:sp>
      <p:sp>
        <p:nvSpPr>
          <p:cNvPr id="3" name="Content Placeholder 2">
            <a:extLst>
              <a:ext uri="{FF2B5EF4-FFF2-40B4-BE49-F238E27FC236}">
                <a16:creationId xmlns:a16="http://schemas.microsoft.com/office/drawing/2014/main" id="{27F19385-E4B7-387A-C808-22431F53AF28}"/>
              </a:ext>
            </a:extLst>
          </p:cNvPr>
          <p:cNvSpPr>
            <a:spLocks noGrp="1"/>
          </p:cNvSpPr>
          <p:nvPr>
            <p:ph idx="1"/>
          </p:nvPr>
        </p:nvSpPr>
        <p:spPr>
          <a:xfrm>
            <a:off x="6096000" y="568842"/>
            <a:ext cx="5426845" cy="5773479"/>
          </a:xfrm>
        </p:spPr>
        <p:txBody>
          <a:bodyPr anchor="ctr">
            <a:normAutofit/>
          </a:bodyPr>
          <a:lstStyle/>
          <a:p>
            <a:pPr marL="0" indent="0">
              <a:buNone/>
            </a:pPr>
            <a:r>
              <a:rPr lang="en-US" b="1" dirty="0"/>
              <a:t>Disqualifications</a:t>
            </a:r>
          </a:p>
          <a:p>
            <a:pPr marL="457200" lvl="0" indent="-317500" rtl="0">
              <a:lnSpc>
                <a:spcPct val="90000"/>
              </a:lnSpc>
              <a:spcBef>
                <a:spcPts val="0"/>
              </a:spcBef>
              <a:spcAft>
                <a:spcPts val="0"/>
              </a:spcAft>
              <a:buClr>
                <a:srgbClr val="000000"/>
              </a:buClr>
              <a:buSzPts val="1400"/>
              <a:buFont typeface="Georgia"/>
              <a:buChar char="●"/>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GPA Lower than a 3.0.</a:t>
            </a:r>
          </a:p>
          <a:p>
            <a:pPr marL="457200" lvl="0" indent="0" rtl="0">
              <a:lnSpc>
                <a:spcPct val="90000"/>
              </a:lnSpc>
              <a:spcBef>
                <a:spcPts val="0"/>
              </a:spcBef>
              <a:spcAft>
                <a:spcPts val="0"/>
              </a:spcAft>
              <a:buNone/>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Does not have student loan debt or financial need.</a:t>
            </a:r>
          </a:p>
          <a:p>
            <a:pPr marL="457200" lvl="0" indent="0" rtl="0">
              <a:lnSpc>
                <a:spcPct val="90000"/>
              </a:lnSpc>
              <a:spcBef>
                <a:spcPts val="0"/>
              </a:spcBef>
              <a:spcAft>
                <a:spcPts val="0"/>
              </a:spcAft>
              <a:buNone/>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Not actively enrolled in a qualified program.</a:t>
            </a:r>
          </a:p>
          <a:p>
            <a:pPr marL="457200" lvl="0" indent="0" rtl="0">
              <a:lnSpc>
                <a:spcPct val="90000"/>
              </a:lnSpc>
              <a:spcBef>
                <a:spcPts val="0"/>
              </a:spcBef>
              <a:spcAft>
                <a:spcPts val="0"/>
              </a:spcAft>
              <a:buNone/>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Not a hospitality focused major, or they do not plan to go into the hospitality industry. For example, if they want to focus on residential design, etc.</a:t>
            </a:r>
          </a:p>
          <a:p>
            <a:pPr marL="457200" lvl="0" indent="0" rtl="0">
              <a:lnSpc>
                <a:spcPct val="90000"/>
              </a:lnSpc>
              <a:spcBef>
                <a:spcPts val="0"/>
              </a:spcBef>
              <a:spcAft>
                <a:spcPts val="0"/>
              </a:spcAft>
              <a:buNone/>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We have not received their transcripts.</a:t>
            </a:r>
          </a:p>
          <a:p>
            <a:pPr marL="457200" lvl="0" indent="0" rtl="0">
              <a:lnSpc>
                <a:spcPct val="90000"/>
              </a:lnSpc>
              <a:spcBef>
                <a:spcPts val="0"/>
              </a:spcBef>
              <a:spcAft>
                <a:spcPts val="0"/>
              </a:spcAft>
              <a:buNone/>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Application is missing information. </a:t>
            </a:r>
          </a:p>
          <a:p>
            <a:pPr marL="457200" lvl="0" indent="0" rtl="0">
              <a:lnSpc>
                <a:spcPct val="90000"/>
              </a:lnSpc>
              <a:spcBef>
                <a:spcPts val="0"/>
              </a:spcBef>
              <a:spcAft>
                <a:spcPts val="0"/>
              </a:spcAft>
              <a:buNone/>
            </a:pPr>
            <a:endParaRPr lang="en-US" sz="1800" dirty="0">
              <a:ea typeface="Georgia"/>
              <a:cs typeface="Georgia"/>
              <a:sym typeface="Georgia"/>
            </a:endParaRPr>
          </a:p>
          <a:p>
            <a:pPr marL="457200" lvl="0" indent="-317500" rtl="0">
              <a:lnSpc>
                <a:spcPct val="90000"/>
              </a:lnSpc>
              <a:spcBef>
                <a:spcPts val="0"/>
              </a:spcBef>
              <a:spcAft>
                <a:spcPts val="0"/>
              </a:spcAft>
              <a:buClr>
                <a:srgbClr val="000000"/>
              </a:buClr>
              <a:buSzPts val="1400"/>
              <a:buFont typeface="Georgia"/>
              <a:buChar char="●"/>
            </a:pPr>
            <a:r>
              <a:rPr lang="en-US" sz="1800" dirty="0">
                <a:ea typeface="Georgia"/>
                <a:cs typeface="Georgia"/>
                <a:sym typeface="Georgia"/>
              </a:rPr>
              <a:t>Application not received on time.</a:t>
            </a:r>
          </a:p>
          <a:p>
            <a:pPr marL="139700" lvl="0" indent="0" rtl="0">
              <a:lnSpc>
                <a:spcPct val="90000"/>
              </a:lnSpc>
              <a:spcBef>
                <a:spcPts val="0"/>
              </a:spcBef>
              <a:spcAft>
                <a:spcPts val="0"/>
              </a:spcAft>
              <a:buClr>
                <a:srgbClr val="000000"/>
              </a:buClr>
              <a:buSzPts val="1400"/>
              <a:buNone/>
            </a:pPr>
            <a:endParaRPr lang="en-US" sz="1800" dirty="0">
              <a:ea typeface="Georgia"/>
              <a:cs typeface="Georgia"/>
              <a:sym typeface="Georgia"/>
            </a:endParaRPr>
          </a:p>
          <a:p>
            <a:pPr marL="0" indent="0">
              <a:lnSpc>
                <a:spcPct val="90000"/>
              </a:lnSpc>
              <a:buNone/>
            </a:pPr>
            <a:r>
              <a:rPr lang="en-US" sz="1800" b="1" dirty="0">
                <a:ea typeface="Georgia"/>
                <a:cs typeface="Georgia"/>
                <a:sym typeface="Georgia"/>
              </a:rPr>
              <a:t>Do not be afraid to eliminate a candidate if they do not meet the qualifications.</a:t>
            </a:r>
          </a:p>
          <a:p>
            <a:pPr marL="0" indent="0">
              <a:lnSpc>
                <a:spcPct val="90000"/>
              </a:lnSpc>
              <a:buNone/>
            </a:pPr>
            <a:endParaRPr lang="en-US" sz="1700" dirty="0"/>
          </a:p>
        </p:txBody>
      </p:sp>
      <p:pic>
        <p:nvPicPr>
          <p:cNvPr id="4" name="Graphic 3">
            <a:extLst>
              <a:ext uri="{FF2B5EF4-FFF2-40B4-BE49-F238E27FC236}">
                <a16:creationId xmlns:a16="http://schemas.microsoft.com/office/drawing/2014/main" id="{70F3D06B-C41A-ABD7-3801-F80191EB8B3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120111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C836CD-47B2-4287-AE51-D866B8697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8A50CAC8-10E2-4E31-9995-4EF17051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 y="0"/>
            <a:ext cx="5426844"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79755C5-3175-AB69-0272-4DC3731A05D6}"/>
              </a:ext>
            </a:extLst>
          </p:cNvPr>
          <p:cNvSpPr>
            <a:spLocks noGrp="1"/>
          </p:cNvSpPr>
          <p:nvPr>
            <p:ph type="title"/>
          </p:nvPr>
        </p:nvSpPr>
        <p:spPr>
          <a:xfrm>
            <a:off x="797442" y="1371600"/>
            <a:ext cx="3870251" cy="4114800"/>
          </a:xfrm>
        </p:spPr>
        <p:txBody>
          <a:bodyPr anchor="ctr">
            <a:normAutofit/>
          </a:bodyPr>
          <a:lstStyle/>
          <a:p>
            <a:pPr algn="ctr"/>
            <a:r>
              <a:rPr lang="en-US" dirty="0">
                <a:solidFill>
                  <a:schemeClr val="bg1"/>
                </a:solidFill>
              </a:rPr>
              <a:t>Reviewing the Applications</a:t>
            </a:r>
            <a:br>
              <a:rPr lang="en-US" dirty="0">
                <a:solidFill>
                  <a:schemeClr val="bg1"/>
                </a:solidFill>
              </a:rPr>
            </a:br>
            <a:r>
              <a:rPr lang="en-US" sz="2400" dirty="0">
                <a:solidFill>
                  <a:schemeClr val="bg1"/>
                </a:solidFill>
              </a:rPr>
              <a:t>(Continued)</a:t>
            </a:r>
            <a:endParaRPr lang="en-US" dirty="0">
              <a:solidFill>
                <a:schemeClr val="bg1"/>
              </a:solidFill>
            </a:endParaRPr>
          </a:p>
        </p:txBody>
      </p:sp>
      <p:sp>
        <p:nvSpPr>
          <p:cNvPr id="3" name="Content Placeholder 2">
            <a:extLst>
              <a:ext uri="{FF2B5EF4-FFF2-40B4-BE49-F238E27FC236}">
                <a16:creationId xmlns:a16="http://schemas.microsoft.com/office/drawing/2014/main" id="{27F19385-E4B7-387A-C808-22431F53AF28}"/>
              </a:ext>
            </a:extLst>
          </p:cNvPr>
          <p:cNvSpPr>
            <a:spLocks noGrp="1"/>
          </p:cNvSpPr>
          <p:nvPr>
            <p:ph idx="1"/>
          </p:nvPr>
        </p:nvSpPr>
        <p:spPr>
          <a:xfrm>
            <a:off x="6096000" y="568842"/>
            <a:ext cx="5426845" cy="5773479"/>
          </a:xfrm>
        </p:spPr>
        <p:txBody>
          <a:bodyPr anchor="ctr">
            <a:normAutofit lnSpcReduction="10000"/>
          </a:bodyPr>
          <a:lstStyle/>
          <a:p>
            <a:pPr marL="0" indent="0">
              <a:lnSpc>
                <a:spcPct val="90000"/>
              </a:lnSpc>
              <a:buNone/>
            </a:pPr>
            <a:endParaRPr lang="en-US" sz="2800" b="1" dirty="0"/>
          </a:p>
          <a:p>
            <a:pPr marL="0" indent="0">
              <a:lnSpc>
                <a:spcPct val="90000"/>
              </a:lnSpc>
              <a:buNone/>
            </a:pPr>
            <a:r>
              <a:rPr lang="en-US" sz="2800" b="1" dirty="0"/>
              <a:t>Qualifications</a:t>
            </a:r>
          </a:p>
          <a:p>
            <a:pPr>
              <a:lnSpc>
                <a:spcPct val="90000"/>
              </a:lnSpc>
            </a:pPr>
            <a:r>
              <a:rPr lang="en-US" sz="2000" dirty="0">
                <a:ea typeface="Georgia"/>
                <a:cs typeface="Georgia"/>
                <a:sym typeface="Georgia"/>
              </a:rPr>
              <a:t>ACTIVELY ENROLLED:  Actively enrolled student: 2-year program freshman/first year and above, 4-year+ program sophomore/second year and above, or graduate level (college or certificate program must be accredited).</a:t>
            </a:r>
          </a:p>
          <a:p>
            <a:pPr>
              <a:lnSpc>
                <a:spcPct val="90000"/>
              </a:lnSpc>
            </a:pPr>
            <a:r>
              <a:rPr lang="en-US" sz="2000" dirty="0">
                <a:ea typeface="Georgia"/>
                <a:cs typeface="Georgia"/>
                <a:sym typeface="Georgia"/>
              </a:rPr>
              <a:t>If a student wins the award close to their graduation date and does not have a semester to assign the scholarship to, then the student can check with their school for paybacks.</a:t>
            </a:r>
          </a:p>
          <a:p>
            <a:pPr>
              <a:lnSpc>
                <a:spcPct val="90000"/>
              </a:lnSpc>
            </a:pPr>
            <a:r>
              <a:rPr lang="en-US" sz="2000" dirty="0">
                <a:ea typeface="Georgia"/>
                <a:cs typeface="Georgia"/>
                <a:sym typeface="Georgia"/>
              </a:rPr>
              <a:t>3.0 GPA (cumulative) overall “B” average or grade percentage of 83% - 86% equivalent.</a:t>
            </a:r>
          </a:p>
          <a:p>
            <a:pPr>
              <a:lnSpc>
                <a:spcPct val="90000"/>
              </a:lnSpc>
            </a:pPr>
            <a:r>
              <a:rPr lang="en-US" sz="2000" dirty="0">
                <a:ea typeface="Georgia"/>
                <a:cs typeface="Georgia"/>
                <a:sym typeface="Georgia"/>
              </a:rPr>
              <a:t>FINANCIAL DEBT:  Must have significant debt to income ratio and display financial need through college for past/current/upcoming tuition or program. The scholarship can also be applied to approved books/supplies.</a:t>
            </a:r>
          </a:p>
          <a:p>
            <a:pPr marL="0" indent="0">
              <a:lnSpc>
                <a:spcPct val="90000"/>
              </a:lnSpc>
              <a:buNone/>
            </a:pPr>
            <a:endParaRPr lang="en-US" sz="1700" b="1" dirty="0"/>
          </a:p>
          <a:p>
            <a:pPr marL="0" indent="0">
              <a:lnSpc>
                <a:spcPct val="90000"/>
              </a:lnSpc>
              <a:buNone/>
            </a:pPr>
            <a:endParaRPr lang="en-US" sz="1700" dirty="0"/>
          </a:p>
        </p:txBody>
      </p:sp>
      <p:pic>
        <p:nvPicPr>
          <p:cNvPr id="4" name="Graphic 3">
            <a:extLst>
              <a:ext uri="{FF2B5EF4-FFF2-40B4-BE49-F238E27FC236}">
                <a16:creationId xmlns:a16="http://schemas.microsoft.com/office/drawing/2014/main" id="{D198E59A-4DCE-2A9A-7CCE-9C41BA4AA6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333272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D6CDB3-1733-6E9A-7186-3CA979C129D3}"/>
              </a:ext>
            </a:extLst>
          </p:cNvPr>
          <p:cNvSpPr>
            <a:spLocks noGrp="1"/>
          </p:cNvSpPr>
          <p:nvPr>
            <p:ph type="title"/>
          </p:nvPr>
        </p:nvSpPr>
        <p:spPr>
          <a:xfrm>
            <a:off x="1371600" y="1020728"/>
            <a:ext cx="9486900" cy="996061"/>
          </a:xfrm>
        </p:spPr>
        <p:txBody>
          <a:bodyPr anchor="b">
            <a:normAutofit/>
          </a:bodyPr>
          <a:lstStyle/>
          <a:p>
            <a:pPr algn="ctr"/>
            <a:r>
              <a:rPr lang="en-US" dirty="0"/>
              <a:t>What is Financial Need? </a:t>
            </a:r>
          </a:p>
        </p:txBody>
      </p:sp>
      <p:sp>
        <p:nvSpPr>
          <p:cNvPr id="3" name="Content Placeholder 2">
            <a:extLst>
              <a:ext uri="{FF2B5EF4-FFF2-40B4-BE49-F238E27FC236}">
                <a16:creationId xmlns:a16="http://schemas.microsoft.com/office/drawing/2014/main" id="{712F31A7-5FF9-FCE9-E35E-897DDA0A5AF6}"/>
              </a:ext>
            </a:extLst>
          </p:cNvPr>
          <p:cNvSpPr>
            <a:spLocks noGrp="1"/>
          </p:cNvSpPr>
          <p:nvPr>
            <p:ph idx="1"/>
          </p:nvPr>
        </p:nvSpPr>
        <p:spPr>
          <a:xfrm>
            <a:off x="1371600" y="2200940"/>
            <a:ext cx="9486901" cy="3577854"/>
          </a:xfrm>
        </p:spPr>
        <p:txBody>
          <a:bodyPr>
            <a:normAutofit fontScale="92500" lnSpcReduction="10000"/>
          </a:bodyPr>
          <a:lstStyle/>
          <a:p>
            <a:pPr marL="0" lvl="0" indent="0" rtl="0">
              <a:lnSpc>
                <a:spcPct val="90000"/>
              </a:lnSpc>
              <a:spcBef>
                <a:spcPts val="0"/>
              </a:spcBef>
              <a:spcAft>
                <a:spcPts val="0"/>
              </a:spcAft>
              <a:buNone/>
            </a:pPr>
            <a:r>
              <a:rPr lang="en-US" sz="2200" dirty="0">
                <a:ea typeface="Georgia"/>
                <a:cs typeface="Georgia"/>
                <a:sym typeface="Georgia"/>
              </a:rPr>
              <a:t>Financial need is a term to describe debt, or a hard time in gathering funds for school. When reviewing applications, those with high student loans should be considered the most qualified to receive the award. </a:t>
            </a:r>
          </a:p>
          <a:p>
            <a:pPr marL="0" lvl="0" indent="0" rtl="0">
              <a:lnSpc>
                <a:spcPct val="90000"/>
              </a:lnSpc>
              <a:spcBef>
                <a:spcPts val="0"/>
              </a:spcBef>
              <a:spcAft>
                <a:spcPts val="0"/>
              </a:spcAft>
              <a:buNone/>
            </a:pPr>
            <a:endParaRPr lang="en-US" sz="2200" dirty="0">
              <a:ea typeface="Georgia"/>
              <a:cs typeface="Georgia"/>
              <a:sym typeface="Georgia"/>
            </a:endParaRPr>
          </a:p>
          <a:p>
            <a:pPr marL="0" lvl="0" indent="0" rtl="0">
              <a:lnSpc>
                <a:spcPct val="90000"/>
              </a:lnSpc>
              <a:spcBef>
                <a:spcPts val="0"/>
              </a:spcBef>
              <a:spcAft>
                <a:spcPts val="0"/>
              </a:spcAft>
              <a:buNone/>
            </a:pPr>
            <a:r>
              <a:rPr lang="en-US" sz="2200" b="1" dirty="0">
                <a:ea typeface="Georgia"/>
                <a:cs typeface="Georgia"/>
                <a:sym typeface="Georgia"/>
              </a:rPr>
              <a:t>Examples of students that WOULD NOT have a financial need:</a:t>
            </a:r>
          </a:p>
          <a:p>
            <a:pPr lvl="1">
              <a:lnSpc>
                <a:spcPct val="90000"/>
              </a:lnSpc>
              <a:spcBef>
                <a:spcPts val="0"/>
              </a:spcBef>
            </a:pPr>
            <a:r>
              <a:rPr lang="en-US" sz="1800" dirty="0">
                <a:ea typeface="Georgia"/>
                <a:cs typeface="Georgia"/>
                <a:sym typeface="Georgia"/>
              </a:rPr>
              <a:t>Owns multiple homes, with high salary and savings.</a:t>
            </a:r>
          </a:p>
          <a:p>
            <a:pPr lvl="1">
              <a:lnSpc>
                <a:spcPct val="90000"/>
              </a:lnSpc>
              <a:spcBef>
                <a:spcPts val="0"/>
              </a:spcBef>
            </a:pPr>
            <a:r>
              <a:rPr lang="en-US" sz="1800" dirty="0">
                <a:ea typeface="Georgia"/>
                <a:cs typeface="Georgia"/>
                <a:sym typeface="Georgia"/>
              </a:rPr>
              <a:t>Their family is paying for the majority of their school tuition and living expenses but </a:t>
            </a:r>
            <a:r>
              <a:rPr lang="en-US" sz="1800" u="sng" dirty="0">
                <a:ea typeface="Georgia"/>
                <a:cs typeface="Georgia"/>
                <a:sym typeface="Georgia"/>
              </a:rPr>
              <a:t>does not</a:t>
            </a:r>
            <a:r>
              <a:rPr lang="en-US" sz="1800" dirty="0">
                <a:ea typeface="Georgia"/>
                <a:cs typeface="Georgia"/>
                <a:sym typeface="Georgia"/>
              </a:rPr>
              <a:t> have to pay their family back.</a:t>
            </a:r>
          </a:p>
          <a:p>
            <a:pPr marL="914400" lvl="0" indent="0" rtl="0">
              <a:lnSpc>
                <a:spcPct val="90000"/>
              </a:lnSpc>
              <a:spcBef>
                <a:spcPts val="0"/>
              </a:spcBef>
              <a:spcAft>
                <a:spcPts val="0"/>
              </a:spcAft>
              <a:buNone/>
            </a:pPr>
            <a:endParaRPr lang="en-US" sz="2200" dirty="0">
              <a:ea typeface="Georgia"/>
              <a:cs typeface="Georgia"/>
              <a:sym typeface="Georgia"/>
            </a:endParaRPr>
          </a:p>
          <a:p>
            <a:pPr marL="0" lvl="0" indent="0" rtl="0">
              <a:lnSpc>
                <a:spcPct val="90000"/>
              </a:lnSpc>
              <a:spcBef>
                <a:spcPts val="0"/>
              </a:spcBef>
              <a:spcAft>
                <a:spcPts val="0"/>
              </a:spcAft>
              <a:buNone/>
            </a:pPr>
            <a:r>
              <a:rPr lang="en-US" sz="2200" b="1" dirty="0">
                <a:ea typeface="Georgia"/>
                <a:cs typeface="Georgia"/>
                <a:sym typeface="Georgia"/>
              </a:rPr>
              <a:t>Examples of students that WOULD have financial need:</a:t>
            </a:r>
          </a:p>
          <a:p>
            <a:pPr lvl="1">
              <a:lnSpc>
                <a:spcPct val="90000"/>
              </a:lnSpc>
              <a:spcBef>
                <a:spcPts val="0"/>
              </a:spcBef>
            </a:pPr>
            <a:r>
              <a:rPr lang="en-US" sz="1800" dirty="0">
                <a:ea typeface="Georgia"/>
                <a:cs typeface="Georgia"/>
                <a:sym typeface="Georgia"/>
              </a:rPr>
              <a:t>Student works a full-time job to save and pay for tuition each semester.</a:t>
            </a:r>
          </a:p>
          <a:p>
            <a:pPr lvl="1">
              <a:lnSpc>
                <a:spcPct val="90000"/>
              </a:lnSpc>
              <a:spcBef>
                <a:spcPts val="0"/>
              </a:spcBef>
            </a:pPr>
            <a:r>
              <a:rPr lang="en-US" sz="1800" dirty="0">
                <a:ea typeface="Georgia"/>
                <a:cs typeface="Georgia"/>
                <a:sym typeface="Georgia"/>
              </a:rPr>
              <a:t>Student’s parents gave them a loan for school that they must pay them back.</a:t>
            </a:r>
          </a:p>
          <a:p>
            <a:pPr lvl="1">
              <a:lnSpc>
                <a:spcPct val="90000"/>
              </a:lnSpc>
              <a:spcBef>
                <a:spcPts val="0"/>
              </a:spcBef>
            </a:pPr>
            <a:r>
              <a:rPr lang="en-US" sz="1800" dirty="0">
                <a:ea typeface="Georgia"/>
                <a:cs typeface="Georgia"/>
                <a:sym typeface="Georgia"/>
              </a:rPr>
              <a:t>Student had to take out all student loans because parents could not afford to pay for their college.</a:t>
            </a:r>
          </a:p>
          <a:p>
            <a:pPr lvl="1">
              <a:lnSpc>
                <a:spcPct val="90000"/>
              </a:lnSpc>
              <a:spcBef>
                <a:spcPts val="0"/>
              </a:spcBef>
            </a:pPr>
            <a:r>
              <a:rPr lang="en-US" sz="1800" dirty="0">
                <a:ea typeface="Georgia"/>
                <a:cs typeface="Georgia"/>
                <a:sym typeface="Georgia"/>
              </a:rPr>
              <a:t>Student has struggled financially throughout the years to support themselves and or family.</a:t>
            </a:r>
          </a:p>
          <a:p>
            <a:pPr marL="0" indent="0">
              <a:lnSpc>
                <a:spcPct val="90000"/>
              </a:lnSpc>
              <a:buNone/>
            </a:pPr>
            <a:endParaRPr lang="en-US" sz="1700" dirty="0"/>
          </a:p>
        </p:txBody>
      </p:sp>
      <p:pic>
        <p:nvPicPr>
          <p:cNvPr id="4" name="Graphic 3">
            <a:extLst>
              <a:ext uri="{FF2B5EF4-FFF2-40B4-BE49-F238E27FC236}">
                <a16:creationId xmlns:a16="http://schemas.microsoft.com/office/drawing/2014/main" id="{3CDF81DA-96D4-AEF0-8768-507FA7CDF2B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339450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B8F75B-C884-4D2B-AE54-13C07B581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30BF9A-C6BD-9343-044F-AF58084A4E8F}"/>
              </a:ext>
            </a:extLst>
          </p:cNvPr>
          <p:cNvSpPr>
            <a:spLocks noGrp="1"/>
          </p:cNvSpPr>
          <p:nvPr>
            <p:ph type="title"/>
          </p:nvPr>
        </p:nvSpPr>
        <p:spPr>
          <a:xfrm>
            <a:off x="776177" y="568842"/>
            <a:ext cx="3880229" cy="5709684"/>
          </a:xfrm>
        </p:spPr>
        <p:txBody>
          <a:bodyPr anchor="ctr">
            <a:normAutofit/>
          </a:bodyPr>
          <a:lstStyle/>
          <a:p>
            <a:pPr algn="ctr"/>
            <a:r>
              <a:rPr lang="en-US" sz="3600" dirty="0"/>
              <a:t>Ask questions of the applicant</a:t>
            </a: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6D2AA6-99DB-8B67-B650-5357A1B536ED}"/>
              </a:ext>
            </a:extLst>
          </p:cNvPr>
          <p:cNvSpPr>
            <a:spLocks noGrp="1"/>
          </p:cNvSpPr>
          <p:nvPr>
            <p:ph idx="1"/>
          </p:nvPr>
        </p:nvSpPr>
        <p:spPr>
          <a:xfrm>
            <a:off x="6096000" y="568842"/>
            <a:ext cx="5426846" cy="5709684"/>
          </a:xfrm>
        </p:spPr>
        <p:txBody>
          <a:bodyPr anchor="ctr">
            <a:normAutofit/>
          </a:bodyPr>
          <a:lstStyle/>
          <a:p>
            <a:pPr marL="0" lvl="0" indent="0" rtl="0">
              <a:spcBef>
                <a:spcPts val="0"/>
              </a:spcBef>
              <a:spcAft>
                <a:spcPts val="0"/>
              </a:spcAft>
              <a:buNone/>
            </a:pPr>
            <a:r>
              <a:rPr lang="en-US" b="1" dirty="0">
                <a:ea typeface="Georgia"/>
                <a:cs typeface="Georgia"/>
                <a:sym typeface="Georgia"/>
              </a:rPr>
              <a:t>If you have questions about an application don’t be afraid to ask. Please do not hesitate to contact the student to have these questions clarified. </a:t>
            </a:r>
          </a:p>
          <a:p>
            <a:pPr marL="0" lvl="0" indent="0" rtl="0">
              <a:spcBef>
                <a:spcPts val="0"/>
              </a:spcBef>
              <a:spcAft>
                <a:spcPts val="0"/>
              </a:spcAft>
              <a:buNone/>
            </a:pPr>
            <a:endParaRPr lang="en-US" b="1" dirty="0">
              <a:ea typeface="Georgia"/>
              <a:cs typeface="Georgia"/>
              <a:sym typeface="Georgia"/>
            </a:endParaRPr>
          </a:p>
          <a:p>
            <a:pPr marL="0" lvl="0" indent="0" rtl="0">
              <a:spcBef>
                <a:spcPts val="0"/>
              </a:spcBef>
              <a:spcAft>
                <a:spcPts val="0"/>
              </a:spcAft>
              <a:buNone/>
            </a:pPr>
            <a:r>
              <a:rPr lang="en-US" b="1" dirty="0">
                <a:ea typeface="Georgia"/>
                <a:cs typeface="Georgia"/>
                <a:sym typeface="Georgia"/>
              </a:rPr>
              <a:t>For example:</a:t>
            </a:r>
          </a:p>
          <a:p>
            <a:pPr lvl="1">
              <a:spcBef>
                <a:spcPts val="0"/>
              </a:spcBef>
            </a:pPr>
            <a:r>
              <a:rPr lang="en-US" dirty="0">
                <a:ea typeface="Georgia"/>
                <a:cs typeface="Georgia"/>
                <a:sym typeface="Georgia"/>
              </a:rPr>
              <a:t>Questions on what level of financial need they have.</a:t>
            </a:r>
          </a:p>
          <a:p>
            <a:pPr lvl="1">
              <a:spcBef>
                <a:spcPts val="0"/>
              </a:spcBef>
            </a:pPr>
            <a:r>
              <a:rPr lang="en-US" dirty="0">
                <a:ea typeface="Georgia"/>
                <a:cs typeface="Georgia"/>
                <a:sym typeface="Georgia"/>
              </a:rPr>
              <a:t>What are their goals for their future career if the essay is not clear.</a:t>
            </a:r>
          </a:p>
          <a:p>
            <a:pPr lvl="1">
              <a:spcBef>
                <a:spcPts val="0"/>
              </a:spcBef>
            </a:pPr>
            <a:r>
              <a:rPr lang="en-US" dirty="0">
                <a:ea typeface="Georgia"/>
                <a:cs typeface="Georgia"/>
                <a:sym typeface="Georgia"/>
              </a:rPr>
              <a:t>Are their transcripts showing that they are completing coursework relating to the hospitality industry?</a:t>
            </a:r>
          </a:p>
          <a:p>
            <a:pPr marL="0" lvl="0" indent="0" rtl="0">
              <a:spcBef>
                <a:spcPts val="0"/>
              </a:spcBef>
              <a:spcAft>
                <a:spcPts val="0"/>
              </a:spcAft>
              <a:buNone/>
            </a:pPr>
            <a:endParaRPr lang="en-US" b="1" dirty="0">
              <a:ea typeface="Georgia"/>
              <a:cs typeface="Georgia"/>
              <a:sym typeface="Georgia"/>
            </a:endParaRPr>
          </a:p>
          <a:p>
            <a:pPr marL="0" lvl="0" indent="0" rtl="0">
              <a:spcBef>
                <a:spcPts val="0"/>
              </a:spcBef>
              <a:spcAft>
                <a:spcPts val="0"/>
              </a:spcAft>
              <a:buNone/>
            </a:pPr>
            <a:r>
              <a:rPr lang="en-US" b="1" dirty="0">
                <a:ea typeface="Georgia"/>
                <a:cs typeface="Georgia"/>
                <a:sym typeface="Georgia"/>
              </a:rPr>
              <a:t>It is better to ask questions to ensure the scholarship is going to the right candidate.</a:t>
            </a:r>
          </a:p>
          <a:p>
            <a:pPr marL="0" indent="0">
              <a:buNone/>
            </a:pPr>
            <a:endParaRPr lang="en-US" dirty="0"/>
          </a:p>
        </p:txBody>
      </p:sp>
      <p:pic>
        <p:nvPicPr>
          <p:cNvPr id="4" name="Graphic 3">
            <a:extLst>
              <a:ext uri="{FF2B5EF4-FFF2-40B4-BE49-F238E27FC236}">
                <a16:creationId xmlns:a16="http://schemas.microsoft.com/office/drawing/2014/main" id="{7CEE5768-CF1D-5DEB-478A-3516755D8F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1855547708"/>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pFill/>
        <a:ln w="9525">
          <a:noFill/>
          <a:miter lim="800000"/>
          <a:headEnd/>
          <a:tailEnd/>
        </a:ln>
      </a:spPr>
      <a:bodyPr vert="horz" wrap="square" lIns="91440" tIns="45720" rIns="91440" bIns="45720" numCol="1" anchor="t" anchorCtr="0" compatLnSpc="1">
        <a:prstTxWarp prst="textNoShape">
          <a:avLst/>
        </a:prstTxWarp>
      </a:bodyPr>
      <a:lstStyle>
        <a:defPPr algn="l">
          <a:defRPr dirty="0"/>
        </a:defPPr>
      </a:lstStyle>
    </a:spDef>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TotalTime>
  <Words>2022</Words>
  <Application>Microsoft Office PowerPoint</Application>
  <PresentationFormat>Widescreen</PresentationFormat>
  <Paragraphs>149</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Constantia</vt:lpstr>
      <vt:lpstr>Georgia</vt:lpstr>
      <vt:lpstr>Gill Sans MT</vt:lpstr>
      <vt:lpstr>Goudy Old Style</vt:lpstr>
      <vt:lpstr>Noto Sans Symbols</vt:lpstr>
      <vt:lpstr>Wingdings</vt:lpstr>
      <vt:lpstr>ClassicFrameVTI</vt:lpstr>
      <vt:lpstr>Understanding Scholarship Applications</vt:lpstr>
      <vt:lpstr>The scholarship Application Review Committee and the Process</vt:lpstr>
      <vt:lpstr>Getting Organized and setting Expectations</vt:lpstr>
      <vt:lpstr>Making a list and checking it twice</vt:lpstr>
      <vt:lpstr>Application Review Process </vt:lpstr>
      <vt:lpstr>Reviewing the Applications</vt:lpstr>
      <vt:lpstr>Reviewing the Applications (Continued)</vt:lpstr>
      <vt:lpstr>What is Financial Need? </vt:lpstr>
      <vt:lpstr>Ask questions of the applicant</vt:lpstr>
      <vt:lpstr>Ask questions of the applicant (continued)</vt:lpstr>
      <vt:lpstr>Application scoring system</vt:lpstr>
      <vt:lpstr>Application scoring system (continued)</vt:lpstr>
      <vt:lpstr>Application scoring system (continued)</vt:lpstr>
      <vt:lpstr>Scholarship examples</vt:lpstr>
      <vt:lpstr>Determining the Winner</vt:lpstr>
      <vt:lpstr>Love a student but they don’t qualify? </vt:lpstr>
      <vt:lpstr>Keeping  Students Engaged</vt:lpstr>
      <vt:lpstr>Thank you for serving!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Erika Swansen</dc:creator>
  <cp:lastModifiedBy>Erika Swansen</cp:lastModifiedBy>
  <cp:revision>13</cp:revision>
  <dcterms:created xsi:type="dcterms:W3CDTF">2024-06-06T18:54:40Z</dcterms:created>
  <dcterms:modified xsi:type="dcterms:W3CDTF">2024-06-07T13:29:00Z</dcterms:modified>
</cp:coreProperties>
</file>